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7" r:id="rId31"/>
    <p:sldId id="290" r:id="rId32"/>
    <p:sldId id="289" r:id="rId33"/>
    <p:sldId id="291" r:id="rId34"/>
    <p:sldId id="308" r:id="rId35"/>
    <p:sldId id="310" r:id="rId36"/>
    <p:sldId id="312" r:id="rId37"/>
    <p:sldId id="305" r:id="rId38"/>
    <p:sldId id="306" r:id="rId39"/>
    <p:sldId id="304" r:id="rId40"/>
    <p:sldId id="31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509"/>
    <p:restoredTop sz="94815"/>
  </p:normalViewPr>
  <p:slideViewPr>
    <p:cSldViewPr snapToGrid="0" snapToObjects="1">
      <p:cViewPr varScale="1">
        <p:scale>
          <a:sx n="58" d="100"/>
          <a:sy n="58" d="100"/>
        </p:scale>
        <p:origin x="-78"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9A3C0-464C-2946-A028-81CA1D95B553}" type="doc">
      <dgm:prSet loTypeId="urn:microsoft.com/office/officeart/2005/8/layout/process2" loCatId="" qsTypeId="urn:microsoft.com/office/officeart/2005/8/quickstyle/simple4" qsCatId="simple" csTypeId="urn:microsoft.com/office/officeart/2005/8/colors/accent1_2" csCatId="accent1" phldr="1"/>
      <dgm:spPr/>
    </dgm:pt>
    <dgm:pt modelId="{998B4682-9682-884E-91ED-C6CC0DA11047}">
      <dgm:prSet phldrT="[Text]" custT="1"/>
      <dgm:spPr/>
      <dgm:t>
        <a:bodyPr/>
        <a:lstStyle/>
        <a:p>
          <a:r>
            <a:rPr lang="en-US" sz="1800" dirty="0"/>
            <a:t>DEVELOPMENT REPORT SHOULD BE PREPARED </a:t>
          </a:r>
        </a:p>
      </dgm:t>
    </dgm:pt>
    <dgm:pt modelId="{912EF4D7-1CC7-6741-A4B8-BB59E8C665A1}" type="parTrans" cxnId="{44FEC265-F599-814F-B6DC-0A0EEB71F3C8}">
      <dgm:prSet/>
      <dgm:spPr/>
      <dgm:t>
        <a:bodyPr/>
        <a:lstStyle/>
        <a:p>
          <a:endParaRPr lang="en-US"/>
        </a:p>
      </dgm:t>
    </dgm:pt>
    <dgm:pt modelId="{8CA44098-30C9-2C4A-9E4D-6D5C92A1254D}" type="sibTrans" cxnId="{44FEC265-F599-814F-B6DC-0A0EEB71F3C8}">
      <dgm:prSet/>
      <dgm:spPr/>
      <dgm:t>
        <a:bodyPr/>
        <a:lstStyle/>
        <a:p>
          <a:endParaRPr lang="en-US"/>
        </a:p>
      </dgm:t>
    </dgm:pt>
    <dgm:pt modelId="{FBFCA299-DFC8-9441-ABAC-1C63383C410B}">
      <dgm:prSet phldrT="[Text]"/>
      <dgm:spPr/>
      <dgm:t>
        <a:bodyPr/>
        <a:lstStyle/>
        <a:p>
          <a:r>
            <a:rPr lang="en-US" dirty="0"/>
            <a:t>TASK ASSIGNMENTS AND RESPONSIBILITIES SHOULD BE CLARIFIED</a:t>
          </a:r>
        </a:p>
      </dgm:t>
    </dgm:pt>
    <dgm:pt modelId="{08A2B242-1711-8649-832A-CEF6063A0C12}" type="parTrans" cxnId="{0B963D4F-9321-464F-A008-62BA0B63211B}">
      <dgm:prSet/>
      <dgm:spPr/>
      <dgm:t>
        <a:bodyPr/>
        <a:lstStyle/>
        <a:p>
          <a:endParaRPr lang="en-US"/>
        </a:p>
      </dgm:t>
    </dgm:pt>
    <dgm:pt modelId="{B4F6138E-EFCE-4546-B5DA-E876FF06EEB7}" type="sibTrans" cxnId="{0B963D4F-9321-464F-A008-62BA0B63211B}">
      <dgm:prSet/>
      <dgm:spPr/>
      <dgm:t>
        <a:bodyPr/>
        <a:lstStyle/>
        <a:p>
          <a:endParaRPr lang="en-US"/>
        </a:p>
      </dgm:t>
    </dgm:pt>
    <dgm:pt modelId="{14E3C538-9F68-744C-A674-FA0059FCCCB0}">
      <dgm:prSet/>
      <dgm:spPr/>
      <dgm:t>
        <a:bodyPr/>
        <a:lstStyle/>
        <a:p>
          <a:r>
            <a:rPr lang="en-US" dirty="0"/>
            <a:t>ACCEPTANCE CRITERIA FOR THE COMPLETION OF TECHNOLOGY TRANSFER SHOULDD BE SET</a:t>
          </a:r>
        </a:p>
      </dgm:t>
    </dgm:pt>
    <dgm:pt modelId="{5B32EAAF-0996-444A-A637-34FB470A7927}" type="parTrans" cxnId="{E02DF828-D9C2-5E47-B1D2-E7BDF1C5CF92}">
      <dgm:prSet/>
      <dgm:spPr/>
      <dgm:t>
        <a:bodyPr/>
        <a:lstStyle/>
        <a:p>
          <a:endParaRPr lang="en-US"/>
        </a:p>
      </dgm:t>
    </dgm:pt>
    <dgm:pt modelId="{3A123EF1-63A4-7043-8314-6EAE8A8D5434}" type="sibTrans" cxnId="{E02DF828-D9C2-5E47-B1D2-E7BDF1C5CF92}">
      <dgm:prSet/>
      <dgm:spPr/>
      <dgm:t>
        <a:bodyPr/>
        <a:lstStyle/>
        <a:p>
          <a:endParaRPr lang="en-US"/>
        </a:p>
      </dgm:t>
    </dgm:pt>
    <dgm:pt modelId="{A880BF53-2D26-2B4F-BA9D-28F8B4F4C09E}">
      <dgm:prSet/>
      <dgm:spPr/>
      <dgm:t>
        <a:bodyPr/>
        <a:lstStyle/>
        <a:p>
          <a:r>
            <a:rPr lang="en-US" dirty="0"/>
            <a:t>PREPARE PRODUCT SPECIFICATION </a:t>
          </a:r>
        </a:p>
      </dgm:t>
    </dgm:pt>
    <dgm:pt modelId="{725FFAD4-A29A-6E49-BE4E-6EC105F372A8}" type="parTrans" cxnId="{F8C776ED-A43E-1842-8647-FDE8362B3F1E}">
      <dgm:prSet/>
      <dgm:spPr/>
      <dgm:t>
        <a:bodyPr/>
        <a:lstStyle/>
        <a:p>
          <a:endParaRPr lang="en-US"/>
        </a:p>
      </dgm:t>
    </dgm:pt>
    <dgm:pt modelId="{18FD322A-67FB-7548-9858-3F18E13000D0}" type="sibTrans" cxnId="{F8C776ED-A43E-1842-8647-FDE8362B3F1E}">
      <dgm:prSet/>
      <dgm:spPr/>
      <dgm:t>
        <a:bodyPr/>
        <a:lstStyle/>
        <a:p>
          <a:endParaRPr lang="en-US"/>
        </a:p>
      </dgm:t>
    </dgm:pt>
    <dgm:pt modelId="{7302DB18-1F20-C546-ADEC-D47374B75F92}">
      <dgm:prSet/>
      <dgm:spPr/>
      <dgm:t>
        <a:bodyPr/>
        <a:lstStyle/>
        <a:p>
          <a:r>
            <a:rPr lang="en-US" dirty="0"/>
            <a:t>DOCUMENT THE RESULTS AS THE TECHNOLOGY TRANSFER REPORT. </a:t>
          </a:r>
        </a:p>
      </dgm:t>
    </dgm:pt>
    <dgm:pt modelId="{ACD95101-01F3-B14D-B79E-926E00E7D37F}" type="parTrans" cxnId="{AAC8A8C2-B328-E546-B829-176C162D0A42}">
      <dgm:prSet/>
      <dgm:spPr/>
      <dgm:t>
        <a:bodyPr/>
        <a:lstStyle/>
        <a:p>
          <a:endParaRPr lang="en-US"/>
        </a:p>
      </dgm:t>
    </dgm:pt>
    <dgm:pt modelId="{699B35A2-25FD-7744-8E19-2F97BC71ADD0}" type="sibTrans" cxnId="{AAC8A8C2-B328-E546-B829-176C162D0A42}">
      <dgm:prSet/>
      <dgm:spPr/>
      <dgm:t>
        <a:bodyPr/>
        <a:lstStyle/>
        <a:p>
          <a:endParaRPr lang="en-US"/>
        </a:p>
      </dgm:t>
    </dgm:pt>
    <dgm:pt modelId="{B9794E92-07F6-2A4A-ACAC-58A659650E6E}" type="pres">
      <dgm:prSet presAssocID="{D6F9A3C0-464C-2946-A028-81CA1D95B553}" presName="linearFlow" presStyleCnt="0">
        <dgm:presLayoutVars>
          <dgm:resizeHandles val="exact"/>
        </dgm:presLayoutVars>
      </dgm:prSet>
      <dgm:spPr/>
    </dgm:pt>
    <dgm:pt modelId="{55760DBF-579A-044C-93C6-3208AA588890}" type="pres">
      <dgm:prSet presAssocID="{998B4682-9682-884E-91ED-C6CC0DA11047}" presName="node" presStyleLbl="node1" presStyleIdx="0" presStyleCnt="5" custScaleX="188165">
        <dgm:presLayoutVars>
          <dgm:bulletEnabled val="1"/>
        </dgm:presLayoutVars>
      </dgm:prSet>
      <dgm:spPr/>
      <dgm:t>
        <a:bodyPr/>
        <a:lstStyle/>
        <a:p>
          <a:endParaRPr lang="en-IN"/>
        </a:p>
      </dgm:t>
    </dgm:pt>
    <dgm:pt modelId="{FEA0C833-5B45-1442-9608-318F02E58139}" type="pres">
      <dgm:prSet presAssocID="{8CA44098-30C9-2C4A-9E4D-6D5C92A1254D}" presName="sibTrans" presStyleLbl="sibTrans2D1" presStyleIdx="0" presStyleCnt="4"/>
      <dgm:spPr/>
      <dgm:t>
        <a:bodyPr/>
        <a:lstStyle/>
        <a:p>
          <a:endParaRPr lang="en-IN"/>
        </a:p>
      </dgm:t>
    </dgm:pt>
    <dgm:pt modelId="{26937E59-0D9F-E94C-ACA8-E93612788E6C}" type="pres">
      <dgm:prSet presAssocID="{8CA44098-30C9-2C4A-9E4D-6D5C92A1254D}" presName="connectorText" presStyleLbl="sibTrans2D1" presStyleIdx="0" presStyleCnt="4"/>
      <dgm:spPr/>
      <dgm:t>
        <a:bodyPr/>
        <a:lstStyle/>
        <a:p>
          <a:endParaRPr lang="en-IN"/>
        </a:p>
      </dgm:t>
    </dgm:pt>
    <dgm:pt modelId="{BB23DAB0-E70D-A547-91DB-DD7D63345F18}" type="pres">
      <dgm:prSet presAssocID="{FBFCA299-DFC8-9441-ABAC-1C63383C410B}" presName="node" presStyleLbl="node1" presStyleIdx="1" presStyleCnt="5" custScaleX="182436">
        <dgm:presLayoutVars>
          <dgm:bulletEnabled val="1"/>
        </dgm:presLayoutVars>
      </dgm:prSet>
      <dgm:spPr/>
      <dgm:t>
        <a:bodyPr/>
        <a:lstStyle/>
        <a:p>
          <a:endParaRPr lang="en-IN"/>
        </a:p>
      </dgm:t>
    </dgm:pt>
    <dgm:pt modelId="{C1D1DB91-9FBE-3644-865D-A73F16728E21}" type="pres">
      <dgm:prSet presAssocID="{B4F6138E-EFCE-4546-B5DA-E876FF06EEB7}" presName="sibTrans" presStyleLbl="sibTrans2D1" presStyleIdx="1" presStyleCnt="4"/>
      <dgm:spPr/>
      <dgm:t>
        <a:bodyPr/>
        <a:lstStyle/>
        <a:p>
          <a:endParaRPr lang="en-IN"/>
        </a:p>
      </dgm:t>
    </dgm:pt>
    <dgm:pt modelId="{FFD54F06-B6B3-804E-AFBA-20AFFC88029C}" type="pres">
      <dgm:prSet presAssocID="{B4F6138E-EFCE-4546-B5DA-E876FF06EEB7}" presName="connectorText" presStyleLbl="sibTrans2D1" presStyleIdx="1" presStyleCnt="4"/>
      <dgm:spPr/>
      <dgm:t>
        <a:bodyPr/>
        <a:lstStyle/>
        <a:p>
          <a:endParaRPr lang="en-IN"/>
        </a:p>
      </dgm:t>
    </dgm:pt>
    <dgm:pt modelId="{1A6CF8BC-821B-2442-B09C-6E7275A220E7}" type="pres">
      <dgm:prSet presAssocID="{14E3C538-9F68-744C-A674-FA0059FCCCB0}" presName="node" presStyleLbl="node1" presStyleIdx="2" presStyleCnt="5" custScaleX="185310">
        <dgm:presLayoutVars>
          <dgm:bulletEnabled val="1"/>
        </dgm:presLayoutVars>
      </dgm:prSet>
      <dgm:spPr/>
      <dgm:t>
        <a:bodyPr/>
        <a:lstStyle/>
        <a:p>
          <a:endParaRPr lang="en-IN"/>
        </a:p>
      </dgm:t>
    </dgm:pt>
    <dgm:pt modelId="{5302ADF6-D0CF-ED45-B736-B5D7CED8F092}" type="pres">
      <dgm:prSet presAssocID="{3A123EF1-63A4-7043-8314-6EAE8A8D5434}" presName="sibTrans" presStyleLbl="sibTrans2D1" presStyleIdx="2" presStyleCnt="4"/>
      <dgm:spPr/>
      <dgm:t>
        <a:bodyPr/>
        <a:lstStyle/>
        <a:p>
          <a:endParaRPr lang="en-IN"/>
        </a:p>
      </dgm:t>
    </dgm:pt>
    <dgm:pt modelId="{4ABEC96D-9363-624D-A6A1-3648475CDFED}" type="pres">
      <dgm:prSet presAssocID="{3A123EF1-63A4-7043-8314-6EAE8A8D5434}" presName="connectorText" presStyleLbl="sibTrans2D1" presStyleIdx="2" presStyleCnt="4"/>
      <dgm:spPr/>
      <dgm:t>
        <a:bodyPr/>
        <a:lstStyle/>
        <a:p>
          <a:endParaRPr lang="en-IN"/>
        </a:p>
      </dgm:t>
    </dgm:pt>
    <dgm:pt modelId="{052E83D5-1578-3F4F-A58B-8E119A4CC5E3}" type="pres">
      <dgm:prSet presAssocID="{A880BF53-2D26-2B4F-BA9D-28F8B4F4C09E}" presName="node" presStyleLbl="node1" presStyleIdx="3" presStyleCnt="5" custScaleX="184199">
        <dgm:presLayoutVars>
          <dgm:bulletEnabled val="1"/>
        </dgm:presLayoutVars>
      </dgm:prSet>
      <dgm:spPr/>
      <dgm:t>
        <a:bodyPr/>
        <a:lstStyle/>
        <a:p>
          <a:endParaRPr lang="en-IN"/>
        </a:p>
      </dgm:t>
    </dgm:pt>
    <dgm:pt modelId="{D58679AE-D550-F543-A630-96BE5C7AB38B}" type="pres">
      <dgm:prSet presAssocID="{18FD322A-67FB-7548-9858-3F18E13000D0}" presName="sibTrans" presStyleLbl="sibTrans2D1" presStyleIdx="3" presStyleCnt="4"/>
      <dgm:spPr/>
      <dgm:t>
        <a:bodyPr/>
        <a:lstStyle/>
        <a:p>
          <a:endParaRPr lang="en-IN"/>
        </a:p>
      </dgm:t>
    </dgm:pt>
    <dgm:pt modelId="{E505B1B6-E22A-E143-B113-04598D969242}" type="pres">
      <dgm:prSet presAssocID="{18FD322A-67FB-7548-9858-3F18E13000D0}" presName="connectorText" presStyleLbl="sibTrans2D1" presStyleIdx="3" presStyleCnt="4"/>
      <dgm:spPr/>
      <dgm:t>
        <a:bodyPr/>
        <a:lstStyle/>
        <a:p>
          <a:endParaRPr lang="en-IN"/>
        </a:p>
      </dgm:t>
    </dgm:pt>
    <dgm:pt modelId="{E7A4E650-91B5-DB49-9171-290928647A64}" type="pres">
      <dgm:prSet presAssocID="{7302DB18-1F20-C546-ADEC-D47374B75F92}" presName="node" presStyleLbl="node1" presStyleIdx="4" presStyleCnt="5" custScaleX="182051">
        <dgm:presLayoutVars>
          <dgm:bulletEnabled val="1"/>
        </dgm:presLayoutVars>
      </dgm:prSet>
      <dgm:spPr/>
      <dgm:t>
        <a:bodyPr/>
        <a:lstStyle/>
        <a:p>
          <a:endParaRPr lang="en-IN"/>
        </a:p>
      </dgm:t>
    </dgm:pt>
  </dgm:ptLst>
  <dgm:cxnLst>
    <dgm:cxn modelId="{821C6567-DF6F-6B45-838A-ABB25779C0B9}" type="presOf" srcId="{998B4682-9682-884E-91ED-C6CC0DA11047}" destId="{55760DBF-579A-044C-93C6-3208AA588890}" srcOrd="0" destOrd="0" presId="urn:microsoft.com/office/officeart/2005/8/layout/process2"/>
    <dgm:cxn modelId="{35272418-68E9-5342-B8F4-283B460E100F}" type="presOf" srcId="{B4F6138E-EFCE-4546-B5DA-E876FF06EEB7}" destId="{FFD54F06-B6B3-804E-AFBA-20AFFC88029C}" srcOrd="1" destOrd="0" presId="urn:microsoft.com/office/officeart/2005/8/layout/process2"/>
    <dgm:cxn modelId="{5571F5C3-19CA-1148-9ED7-A55B4DA87634}" type="presOf" srcId="{D6F9A3C0-464C-2946-A028-81CA1D95B553}" destId="{B9794E92-07F6-2A4A-ACAC-58A659650E6E}" srcOrd="0" destOrd="0" presId="urn:microsoft.com/office/officeart/2005/8/layout/process2"/>
    <dgm:cxn modelId="{1434A258-F2B9-5E42-B51D-D8CF00DC25A2}" type="presOf" srcId="{3A123EF1-63A4-7043-8314-6EAE8A8D5434}" destId="{5302ADF6-D0CF-ED45-B736-B5D7CED8F092}" srcOrd="0" destOrd="0" presId="urn:microsoft.com/office/officeart/2005/8/layout/process2"/>
    <dgm:cxn modelId="{5A91FF0F-459F-CC4B-9DC2-B7AAF732E8F4}" type="presOf" srcId="{8CA44098-30C9-2C4A-9E4D-6D5C92A1254D}" destId="{26937E59-0D9F-E94C-ACA8-E93612788E6C}" srcOrd="1" destOrd="0" presId="urn:microsoft.com/office/officeart/2005/8/layout/process2"/>
    <dgm:cxn modelId="{7722EEF6-81B2-6F40-81E1-B41CA533D623}" type="presOf" srcId="{18FD322A-67FB-7548-9858-3F18E13000D0}" destId="{E505B1B6-E22A-E143-B113-04598D969242}" srcOrd="1" destOrd="0" presId="urn:microsoft.com/office/officeart/2005/8/layout/process2"/>
    <dgm:cxn modelId="{B1B0F961-F4D5-D84F-89E5-879F932A686D}" type="presOf" srcId="{3A123EF1-63A4-7043-8314-6EAE8A8D5434}" destId="{4ABEC96D-9363-624D-A6A1-3648475CDFED}" srcOrd="1" destOrd="0" presId="urn:microsoft.com/office/officeart/2005/8/layout/process2"/>
    <dgm:cxn modelId="{B3577FE3-281F-EE44-9607-61ECD6214FD6}" type="presOf" srcId="{18FD322A-67FB-7548-9858-3F18E13000D0}" destId="{D58679AE-D550-F543-A630-96BE5C7AB38B}" srcOrd="0" destOrd="0" presId="urn:microsoft.com/office/officeart/2005/8/layout/process2"/>
    <dgm:cxn modelId="{980BFFD7-7E61-D84C-AE69-7AD889A444FD}" type="presOf" srcId="{8CA44098-30C9-2C4A-9E4D-6D5C92A1254D}" destId="{FEA0C833-5B45-1442-9608-318F02E58139}" srcOrd="0" destOrd="0" presId="urn:microsoft.com/office/officeart/2005/8/layout/process2"/>
    <dgm:cxn modelId="{A125FDEE-8E89-3643-AF39-77B455C9FA8C}" type="presOf" srcId="{A880BF53-2D26-2B4F-BA9D-28F8B4F4C09E}" destId="{052E83D5-1578-3F4F-A58B-8E119A4CC5E3}" srcOrd="0" destOrd="0" presId="urn:microsoft.com/office/officeart/2005/8/layout/process2"/>
    <dgm:cxn modelId="{957EB97B-489B-3546-860C-2DAB623417B8}" type="presOf" srcId="{14E3C538-9F68-744C-A674-FA0059FCCCB0}" destId="{1A6CF8BC-821B-2442-B09C-6E7275A220E7}" srcOrd="0" destOrd="0" presId="urn:microsoft.com/office/officeart/2005/8/layout/process2"/>
    <dgm:cxn modelId="{32D2BA92-88C1-374D-BD58-A2C9DFA2968B}" type="presOf" srcId="{FBFCA299-DFC8-9441-ABAC-1C63383C410B}" destId="{BB23DAB0-E70D-A547-91DB-DD7D63345F18}" srcOrd="0" destOrd="0" presId="urn:microsoft.com/office/officeart/2005/8/layout/process2"/>
    <dgm:cxn modelId="{E02DF828-D9C2-5E47-B1D2-E7BDF1C5CF92}" srcId="{D6F9A3C0-464C-2946-A028-81CA1D95B553}" destId="{14E3C538-9F68-744C-A674-FA0059FCCCB0}" srcOrd="2" destOrd="0" parTransId="{5B32EAAF-0996-444A-A637-34FB470A7927}" sibTransId="{3A123EF1-63A4-7043-8314-6EAE8A8D5434}"/>
    <dgm:cxn modelId="{1B3984A2-FC8E-6441-B27C-BFCBCE8A2906}" type="presOf" srcId="{7302DB18-1F20-C546-ADEC-D47374B75F92}" destId="{E7A4E650-91B5-DB49-9171-290928647A64}" srcOrd="0" destOrd="0" presId="urn:microsoft.com/office/officeart/2005/8/layout/process2"/>
    <dgm:cxn modelId="{F8C776ED-A43E-1842-8647-FDE8362B3F1E}" srcId="{D6F9A3C0-464C-2946-A028-81CA1D95B553}" destId="{A880BF53-2D26-2B4F-BA9D-28F8B4F4C09E}" srcOrd="3" destOrd="0" parTransId="{725FFAD4-A29A-6E49-BE4E-6EC105F372A8}" sibTransId="{18FD322A-67FB-7548-9858-3F18E13000D0}"/>
    <dgm:cxn modelId="{5DBCF08A-BCF2-A446-913E-163C1CB4BD8E}" type="presOf" srcId="{B4F6138E-EFCE-4546-B5DA-E876FF06EEB7}" destId="{C1D1DB91-9FBE-3644-865D-A73F16728E21}" srcOrd="0" destOrd="0" presId="urn:microsoft.com/office/officeart/2005/8/layout/process2"/>
    <dgm:cxn modelId="{44FEC265-F599-814F-B6DC-0A0EEB71F3C8}" srcId="{D6F9A3C0-464C-2946-A028-81CA1D95B553}" destId="{998B4682-9682-884E-91ED-C6CC0DA11047}" srcOrd="0" destOrd="0" parTransId="{912EF4D7-1CC7-6741-A4B8-BB59E8C665A1}" sibTransId="{8CA44098-30C9-2C4A-9E4D-6D5C92A1254D}"/>
    <dgm:cxn modelId="{AAC8A8C2-B328-E546-B829-176C162D0A42}" srcId="{D6F9A3C0-464C-2946-A028-81CA1D95B553}" destId="{7302DB18-1F20-C546-ADEC-D47374B75F92}" srcOrd="4" destOrd="0" parTransId="{ACD95101-01F3-B14D-B79E-926E00E7D37F}" sibTransId="{699B35A2-25FD-7744-8E19-2F97BC71ADD0}"/>
    <dgm:cxn modelId="{0B963D4F-9321-464F-A008-62BA0B63211B}" srcId="{D6F9A3C0-464C-2946-A028-81CA1D95B553}" destId="{FBFCA299-DFC8-9441-ABAC-1C63383C410B}" srcOrd="1" destOrd="0" parTransId="{08A2B242-1711-8649-832A-CEF6063A0C12}" sibTransId="{B4F6138E-EFCE-4546-B5DA-E876FF06EEB7}"/>
    <dgm:cxn modelId="{F3FBA29D-0036-6D45-BA92-D1EEA1515D47}" type="presParOf" srcId="{B9794E92-07F6-2A4A-ACAC-58A659650E6E}" destId="{55760DBF-579A-044C-93C6-3208AA588890}" srcOrd="0" destOrd="0" presId="urn:microsoft.com/office/officeart/2005/8/layout/process2"/>
    <dgm:cxn modelId="{94E787DB-3F6E-E545-A412-9A0673A78789}" type="presParOf" srcId="{B9794E92-07F6-2A4A-ACAC-58A659650E6E}" destId="{FEA0C833-5B45-1442-9608-318F02E58139}" srcOrd="1" destOrd="0" presId="urn:microsoft.com/office/officeart/2005/8/layout/process2"/>
    <dgm:cxn modelId="{ED074BE3-00C9-F747-B170-AB21E6FA9D88}" type="presParOf" srcId="{FEA0C833-5B45-1442-9608-318F02E58139}" destId="{26937E59-0D9F-E94C-ACA8-E93612788E6C}" srcOrd="0" destOrd="0" presId="urn:microsoft.com/office/officeart/2005/8/layout/process2"/>
    <dgm:cxn modelId="{4CF8CCB7-3893-5046-8D5D-217B7919E4AC}" type="presParOf" srcId="{B9794E92-07F6-2A4A-ACAC-58A659650E6E}" destId="{BB23DAB0-E70D-A547-91DB-DD7D63345F18}" srcOrd="2" destOrd="0" presId="urn:microsoft.com/office/officeart/2005/8/layout/process2"/>
    <dgm:cxn modelId="{749AD0D1-1DBE-E042-9D08-F0536550FDD6}" type="presParOf" srcId="{B9794E92-07F6-2A4A-ACAC-58A659650E6E}" destId="{C1D1DB91-9FBE-3644-865D-A73F16728E21}" srcOrd="3" destOrd="0" presId="urn:microsoft.com/office/officeart/2005/8/layout/process2"/>
    <dgm:cxn modelId="{02772489-87CF-1E4D-BE9F-7E4912B46735}" type="presParOf" srcId="{C1D1DB91-9FBE-3644-865D-A73F16728E21}" destId="{FFD54F06-B6B3-804E-AFBA-20AFFC88029C}" srcOrd="0" destOrd="0" presId="urn:microsoft.com/office/officeart/2005/8/layout/process2"/>
    <dgm:cxn modelId="{94D321A2-1C77-C644-B873-65C1B38577EE}" type="presParOf" srcId="{B9794E92-07F6-2A4A-ACAC-58A659650E6E}" destId="{1A6CF8BC-821B-2442-B09C-6E7275A220E7}" srcOrd="4" destOrd="0" presId="urn:microsoft.com/office/officeart/2005/8/layout/process2"/>
    <dgm:cxn modelId="{B9DF95B2-06FD-1B4D-AE0F-2299F876EC8D}" type="presParOf" srcId="{B9794E92-07F6-2A4A-ACAC-58A659650E6E}" destId="{5302ADF6-D0CF-ED45-B736-B5D7CED8F092}" srcOrd="5" destOrd="0" presId="urn:microsoft.com/office/officeart/2005/8/layout/process2"/>
    <dgm:cxn modelId="{97282C3A-7F58-624B-A546-8B688DFB4A2F}" type="presParOf" srcId="{5302ADF6-D0CF-ED45-B736-B5D7CED8F092}" destId="{4ABEC96D-9363-624D-A6A1-3648475CDFED}" srcOrd="0" destOrd="0" presId="urn:microsoft.com/office/officeart/2005/8/layout/process2"/>
    <dgm:cxn modelId="{6942B05C-F93C-7A42-8E57-9C75AFB387C9}" type="presParOf" srcId="{B9794E92-07F6-2A4A-ACAC-58A659650E6E}" destId="{052E83D5-1578-3F4F-A58B-8E119A4CC5E3}" srcOrd="6" destOrd="0" presId="urn:microsoft.com/office/officeart/2005/8/layout/process2"/>
    <dgm:cxn modelId="{CA513CC7-089C-3846-BAB1-7F01260BA59E}" type="presParOf" srcId="{B9794E92-07F6-2A4A-ACAC-58A659650E6E}" destId="{D58679AE-D550-F543-A630-96BE5C7AB38B}" srcOrd="7" destOrd="0" presId="urn:microsoft.com/office/officeart/2005/8/layout/process2"/>
    <dgm:cxn modelId="{94E58103-5A40-F44D-8FA5-DBD9BC55D61D}" type="presParOf" srcId="{D58679AE-D550-F543-A630-96BE5C7AB38B}" destId="{E505B1B6-E22A-E143-B113-04598D969242}" srcOrd="0" destOrd="0" presId="urn:microsoft.com/office/officeart/2005/8/layout/process2"/>
    <dgm:cxn modelId="{A4AA5E3E-F7DA-0F4B-9D02-1299FDA97D80}" type="presParOf" srcId="{B9794E92-07F6-2A4A-ACAC-58A659650E6E}" destId="{E7A4E650-91B5-DB49-9171-290928647A64}"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60DBF-579A-044C-93C6-3208AA588890}">
      <dsp:nvSpPr>
        <dsp:cNvPr id="0" name=""/>
        <dsp:cNvSpPr/>
      </dsp:nvSpPr>
      <dsp:spPr>
        <a:xfrm>
          <a:off x="838193" y="649"/>
          <a:ext cx="5720866" cy="7600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DEVELOPMENT REPORT SHOULD BE PREPARED </a:t>
          </a:r>
        </a:p>
      </dsp:txBody>
      <dsp:txXfrm>
        <a:off x="860455" y="22911"/>
        <a:ext cx="5676342" cy="715562"/>
      </dsp:txXfrm>
    </dsp:sp>
    <dsp:sp modelId="{FEA0C833-5B45-1442-9608-318F02E58139}">
      <dsp:nvSpPr>
        <dsp:cNvPr id="0" name=""/>
        <dsp:cNvSpPr/>
      </dsp:nvSpPr>
      <dsp:spPr>
        <a:xfrm rot="5400000">
          <a:off x="3556110" y="779738"/>
          <a:ext cx="285032" cy="342038"/>
        </a:xfrm>
        <a:prstGeom prs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596015" y="808241"/>
        <a:ext cx="205222" cy="199522"/>
      </dsp:txXfrm>
    </dsp:sp>
    <dsp:sp modelId="{BB23DAB0-E70D-A547-91DB-DD7D63345F18}">
      <dsp:nvSpPr>
        <dsp:cNvPr id="0" name=""/>
        <dsp:cNvSpPr/>
      </dsp:nvSpPr>
      <dsp:spPr>
        <a:xfrm>
          <a:off x="925284" y="1140779"/>
          <a:ext cx="5546684" cy="7600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TASK ASSIGNMENTS AND RESPONSIBILITIES SHOULD BE CLARIFIED</a:t>
          </a:r>
        </a:p>
      </dsp:txBody>
      <dsp:txXfrm>
        <a:off x="947546" y="1163041"/>
        <a:ext cx="5502160" cy="715562"/>
      </dsp:txXfrm>
    </dsp:sp>
    <dsp:sp modelId="{C1D1DB91-9FBE-3644-865D-A73F16728E21}">
      <dsp:nvSpPr>
        <dsp:cNvPr id="0" name=""/>
        <dsp:cNvSpPr/>
      </dsp:nvSpPr>
      <dsp:spPr>
        <a:xfrm rot="5400000">
          <a:off x="3556110" y="1919867"/>
          <a:ext cx="285032" cy="342038"/>
        </a:xfrm>
        <a:prstGeom prs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596015" y="1948370"/>
        <a:ext cx="205222" cy="199522"/>
      </dsp:txXfrm>
    </dsp:sp>
    <dsp:sp modelId="{1A6CF8BC-821B-2442-B09C-6E7275A220E7}">
      <dsp:nvSpPr>
        <dsp:cNvPr id="0" name=""/>
        <dsp:cNvSpPr/>
      </dsp:nvSpPr>
      <dsp:spPr>
        <a:xfrm>
          <a:off x="881594" y="2280908"/>
          <a:ext cx="5634064" cy="7600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ACCEPTANCE CRITERIA FOR THE COMPLETION OF TECHNOLOGY TRANSFER SHOULDD BE SET</a:t>
          </a:r>
        </a:p>
      </dsp:txBody>
      <dsp:txXfrm>
        <a:off x="903856" y="2303170"/>
        <a:ext cx="5589540" cy="715562"/>
      </dsp:txXfrm>
    </dsp:sp>
    <dsp:sp modelId="{5302ADF6-D0CF-ED45-B736-B5D7CED8F092}">
      <dsp:nvSpPr>
        <dsp:cNvPr id="0" name=""/>
        <dsp:cNvSpPr/>
      </dsp:nvSpPr>
      <dsp:spPr>
        <a:xfrm rot="5400000">
          <a:off x="3556110" y="3059997"/>
          <a:ext cx="285032" cy="342038"/>
        </a:xfrm>
        <a:prstGeom prs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596015" y="3088500"/>
        <a:ext cx="205222" cy="199522"/>
      </dsp:txXfrm>
    </dsp:sp>
    <dsp:sp modelId="{052E83D5-1578-3F4F-A58B-8E119A4CC5E3}">
      <dsp:nvSpPr>
        <dsp:cNvPr id="0" name=""/>
        <dsp:cNvSpPr/>
      </dsp:nvSpPr>
      <dsp:spPr>
        <a:xfrm>
          <a:off x="898483" y="3421038"/>
          <a:ext cx="5600286" cy="7600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PREPARE PRODUCT SPECIFICATION </a:t>
          </a:r>
        </a:p>
      </dsp:txBody>
      <dsp:txXfrm>
        <a:off x="920745" y="3443300"/>
        <a:ext cx="5555762" cy="715562"/>
      </dsp:txXfrm>
    </dsp:sp>
    <dsp:sp modelId="{D58679AE-D550-F543-A630-96BE5C7AB38B}">
      <dsp:nvSpPr>
        <dsp:cNvPr id="0" name=""/>
        <dsp:cNvSpPr/>
      </dsp:nvSpPr>
      <dsp:spPr>
        <a:xfrm rot="5400000">
          <a:off x="3556110" y="4200126"/>
          <a:ext cx="285032" cy="342038"/>
        </a:xfrm>
        <a:prstGeom prs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596015" y="4228629"/>
        <a:ext cx="205222" cy="199522"/>
      </dsp:txXfrm>
    </dsp:sp>
    <dsp:sp modelId="{E7A4E650-91B5-DB49-9171-290928647A64}">
      <dsp:nvSpPr>
        <dsp:cNvPr id="0" name=""/>
        <dsp:cNvSpPr/>
      </dsp:nvSpPr>
      <dsp:spPr>
        <a:xfrm>
          <a:off x="931137" y="4561167"/>
          <a:ext cx="5534979" cy="7600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DOCUMENT THE RESULTS AS THE TECHNOLOGY TRANSFER REPORT. </a:t>
          </a:r>
        </a:p>
      </dsp:txBody>
      <dsp:txXfrm>
        <a:off x="953399" y="4583429"/>
        <a:ext cx="5490455" cy="715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74474-DC2E-9F4B-9312-7A9EBA802356}" type="datetimeFigureOut">
              <a:rPr lang="en-US" smtClean="0"/>
              <a:pPr/>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50C3A-F595-084C-B123-F7C45CA1BF68}" type="slidenum">
              <a:rPr lang="en-US" smtClean="0"/>
              <a:pPr/>
              <a:t>‹#›</a:t>
            </a:fld>
            <a:endParaRPr lang="en-US"/>
          </a:p>
        </p:txBody>
      </p:sp>
    </p:spTree>
    <p:extLst>
      <p:ext uri="{BB962C8B-B14F-4D97-AF65-F5344CB8AC3E}">
        <p14:creationId xmlns:p14="http://schemas.microsoft.com/office/powerpoint/2010/main" xmlns="" val="210139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Technology Transfer from </a:t>
            </a:r>
            <a:r>
              <a:rPr lang="en-US" dirty="0" err="1"/>
              <a:t>R&amp;d</a:t>
            </a:r>
            <a:r>
              <a:rPr lang="en-US" dirty="0"/>
              <a:t> to production</a:t>
            </a:r>
          </a:p>
        </p:txBody>
      </p:sp>
      <p:sp>
        <p:nvSpPr>
          <p:cNvPr id="3" name="Subtitle 2"/>
          <p:cNvSpPr>
            <a:spLocks noGrp="1"/>
          </p:cNvSpPr>
          <p:nvPr>
            <p:ph type="subTitle" idx="1"/>
          </p:nvPr>
        </p:nvSpPr>
        <p:spPr/>
        <p:txBody>
          <a:bodyPr/>
          <a:lstStyle/>
          <a:p>
            <a:r>
              <a:rPr lang="en-US" dirty="0"/>
              <a:t>By D  Arshia Shariff</a:t>
            </a:r>
          </a:p>
          <a:p>
            <a:r>
              <a:rPr lang="en-US"/>
              <a:t>Head, Dept of QAT</a:t>
            </a:r>
            <a:endParaRPr lang="en-US" dirty="0"/>
          </a:p>
        </p:txBody>
      </p:sp>
    </p:spTree>
    <p:extLst>
      <p:ext uri="{BB962C8B-B14F-4D97-AF65-F5344CB8AC3E}">
        <p14:creationId xmlns:p14="http://schemas.microsoft.com/office/powerpoint/2010/main" xmlns="" val="212293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Validation and Production (Production Phase)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Production is implemented after various validation studies verify that it is able to stably produce based on transferred manufacturing formula. </a:t>
            </a:r>
          </a:p>
          <a:p>
            <a:r>
              <a:rPr lang="en-US" dirty="0"/>
              <a:t>If the </a:t>
            </a:r>
            <a:r>
              <a:rPr lang="en-US" dirty="0" err="1">
                <a:solidFill>
                  <a:srgbClr val="C00000"/>
                </a:solidFill>
              </a:rPr>
              <a:t>mfg</a:t>
            </a:r>
            <a:r>
              <a:rPr lang="en-US" dirty="0">
                <a:solidFill>
                  <a:srgbClr val="C00000"/>
                </a:solidFill>
              </a:rPr>
              <a:t> facility accepting technology is responsible for validation</a:t>
            </a:r>
            <a:r>
              <a:rPr lang="en-US" dirty="0"/>
              <a:t>, the R&amp;D </a:t>
            </a:r>
            <a:r>
              <a:rPr lang="en-US" dirty="0" err="1"/>
              <a:t>dept</a:t>
            </a:r>
            <a:r>
              <a:rPr lang="en-US" dirty="0"/>
              <a:t> transferring technology should take responsibility for validations such as: Performance qualification (PQ), Cleaning validation(CV), Process validation (PV) </a:t>
            </a:r>
            <a:r>
              <a:rPr lang="en-US" dirty="0">
                <a:solidFill>
                  <a:srgbClr val="C00000"/>
                </a:solidFill>
              </a:rPr>
              <a:t>unique to subject drugs.</a:t>
            </a:r>
          </a:p>
          <a:p>
            <a:r>
              <a:rPr lang="en-US" dirty="0"/>
              <a:t> For validations such as installation qualification (IQ) and operational qualification (OQ), which are </a:t>
            </a:r>
            <a:r>
              <a:rPr lang="en-US" dirty="0">
                <a:solidFill>
                  <a:srgbClr val="C00000"/>
                </a:solidFill>
              </a:rPr>
              <a:t>not unique to the subject drugs</a:t>
            </a:r>
            <a:r>
              <a:rPr lang="en-US" dirty="0"/>
              <a:t>, it is possible to effectively </a:t>
            </a:r>
            <a:r>
              <a:rPr lang="en-US" dirty="0">
                <a:solidFill>
                  <a:srgbClr val="C00000"/>
                </a:solidFill>
              </a:rPr>
              <a:t>use data of already implemented validations. </a:t>
            </a:r>
          </a:p>
          <a:p>
            <a:endParaRPr lang="en-US" dirty="0"/>
          </a:p>
        </p:txBody>
      </p:sp>
    </p:spTree>
    <p:extLst>
      <p:ext uri="{BB962C8B-B14F-4D97-AF65-F5344CB8AC3E}">
        <p14:creationId xmlns:p14="http://schemas.microsoft.com/office/powerpoint/2010/main" xmlns="" val="41084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65" y="184034"/>
            <a:ext cx="11208506" cy="1049235"/>
          </a:xfrm>
        </p:spPr>
        <p:txBody>
          <a:bodyPr>
            <a:noAutofit/>
          </a:bodyPr>
          <a:lstStyle/>
          <a:p>
            <a:r>
              <a:rPr lang="en-US" sz="2800" b="1" dirty="0"/>
              <a:t>Feedback of Information Generated from Production Phase and Technology Transfer of Marketed Products </a:t>
            </a:r>
            <a:r>
              <a:rPr lang="en-US" sz="2800" dirty="0"/>
              <a:t/>
            </a:r>
            <a:br>
              <a:rPr lang="en-US" sz="2800" dirty="0"/>
            </a:br>
            <a:endParaRPr lang="en-US" sz="2800" dirty="0"/>
          </a:p>
        </p:txBody>
      </p:sp>
      <p:sp>
        <p:nvSpPr>
          <p:cNvPr id="3" name="Content Placeholder 2"/>
          <p:cNvSpPr>
            <a:spLocks noGrp="1"/>
          </p:cNvSpPr>
          <p:nvPr>
            <p:ph idx="1"/>
          </p:nvPr>
        </p:nvSpPr>
        <p:spPr>
          <a:xfrm>
            <a:off x="141514" y="2015732"/>
            <a:ext cx="12050485" cy="4091154"/>
          </a:xfrm>
        </p:spPr>
        <p:txBody>
          <a:bodyPr>
            <a:normAutofit fontScale="85000" lnSpcReduction="20000"/>
          </a:bodyPr>
          <a:lstStyle/>
          <a:p>
            <a:r>
              <a:rPr lang="en-US" dirty="0"/>
              <a:t>Since the technical information of developed products are obtained from data of a </a:t>
            </a:r>
            <a:r>
              <a:rPr lang="en-US" dirty="0">
                <a:solidFill>
                  <a:srgbClr val="FF0000"/>
                </a:solidFill>
              </a:rPr>
              <a:t>limited amount of batches</a:t>
            </a:r>
            <a:r>
              <a:rPr lang="en-US" dirty="0"/>
              <a:t>, various standards have been established from the limited data, and quality evaluation method established in development phase is not always sufficient for factory production, it is </a:t>
            </a:r>
            <a:r>
              <a:rPr lang="en-US" dirty="0">
                <a:solidFill>
                  <a:srgbClr val="FF0000"/>
                </a:solidFill>
              </a:rPr>
              <a:t>highly desired to feed back and accumulate technical information obtained from repeated production, if necessary. </a:t>
            </a:r>
          </a:p>
          <a:p>
            <a:r>
              <a:rPr lang="en-US" dirty="0"/>
              <a:t>Also, it is important to appropriately modify various standards established before on the basis of these information, and accountability (responsibility for giving sufficient explanation) and responsibility (responsibility for outcomes of actions) for design and manufacturing should be executed. </a:t>
            </a:r>
          </a:p>
          <a:p>
            <a:r>
              <a:rPr lang="en-US" dirty="0"/>
              <a:t>For this purpose, appropriate feedback system for technical information and documentation management of technology transfer should be established. </a:t>
            </a:r>
          </a:p>
          <a:p>
            <a:r>
              <a:rPr lang="en-US" dirty="0"/>
              <a:t>For drugs having </a:t>
            </a:r>
            <a:r>
              <a:rPr lang="en-US" b="1" dirty="0">
                <a:solidFill>
                  <a:schemeClr val="accent5"/>
                </a:solidFill>
              </a:rPr>
              <a:t>long product shelf life</a:t>
            </a:r>
            <a:r>
              <a:rPr lang="en-US" dirty="0">
                <a:solidFill>
                  <a:srgbClr val="00B050"/>
                </a:solidFill>
              </a:rPr>
              <a:t>, </a:t>
            </a:r>
            <a:r>
              <a:rPr lang="en-US" dirty="0">
                <a:solidFill>
                  <a:srgbClr val="C00000"/>
                </a:solidFill>
              </a:rPr>
              <a:t>documentation management should be performed </a:t>
            </a:r>
            <a:r>
              <a:rPr lang="en-US" dirty="0"/>
              <a:t>because </a:t>
            </a:r>
            <a:r>
              <a:rPr lang="en-US" dirty="0">
                <a:solidFill>
                  <a:srgbClr val="C00000"/>
                </a:solidFill>
              </a:rPr>
              <a:t>technology transfer would occur several decades after the completion of development. </a:t>
            </a:r>
          </a:p>
          <a:p>
            <a:r>
              <a:rPr lang="en-US" dirty="0"/>
              <a:t>Also since product improvements and changes of specifications and methods are often implemented, the </a:t>
            </a:r>
            <a:r>
              <a:rPr lang="en-US" dirty="0">
                <a:solidFill>
                  <a:srgbClr val="FF0000"/>
                </a:solidFill>
              </a:rPr>
              <a:t>initial technical information should be reviewed and updated at regular intervals. </a:t>
            </a:r>
          </a:p>
        </p:txBody>
      </p:sp>
    </p:spTree>
    <p:extLst>
      <p:ext uri="{BB962C8B-B14F-4D97-AF65-F5344CB8AC3E}">
        <p14:creationId xmlns:p14="http://schemas.microsoft.com/office/powerpoint/2010/main" xmlns="" val="86815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Procedures and Documentation of Technology Transfer </a:t>
            </a:r>
            <a:r>
              <a:rPr lang="en-US" dirty="0"/>
              <a:t/>
            </a:r>
            <a:br>
              <a:rPr lang="en-US" dirty="0"/>
            </a:br>
            <a:endParaRPr lang="en-US" dirty="0"/>
          </a:p>
        </p:txBody>
      </p:sp>
      <p:sp>
        <p:nvSpPr>
          <p:cNvPr id="3" name="Content Placeholder 2"/>
          <p:cNvSpPr>
            <a:spLocks noGrp="1"/>
          </p:cNvSpPr>
          <p:nvPr>
            <p:ph idx="1"/>
          </p:nvPr>
        </p:nvSpPr>
        <p:spPr>
          <a:xfrm>
            <a:off x="0" y="2015732"/>
            <a:ext cx="12191999" cy="4014954"/>
          </a:xfrm>
        </p:spPr>
        <p:txBody>
          <a:bodyPr>
            <a:normAutofit/>
          </a:bodyPr>
          <a:lstStyle/>
          <a:p>
            <a:pPr marL="0" indent="0" algn="ctr">
              <a:buNone/>
            </a:pPr>
            <a:r>
              <a:rPr lang="en-US" sz="2400" b="1" u="sng" dirty="0"/>
              <a:t>Organization for Technology Transfer </a:t>
            </a:r>
            <a:endParaRPr lang="en-US" sz="2400" u="sng" dirty="0"/>
          </a:p>
          <a:p>
            <a:r>
              <a:rPr lang="en-US" sz="2400" dirty="0"/>
              <a:t>One of the most significant elements for successful technology transfer is </a:t>
            </a:r>
            <a:r>
              <a:rPr lang="en-US" sz="2400" dirty="0">
                <a:solidFill>
                  <a:srgbClr val="FF0000"/>
                </a:solidFill>
              </a:rPr>
              <a:t>close communication between transferring and transferred parties</a:t>
            </a:r>
            <a:r>
              <a:rPr lang="en-US" sz="2400" dirty="0"/>
              <a:t>. </a:t>
            </a:r>
          </a:p>
          <a:p>
            <a:r>
              <a:rPr lang="en-US" sz="2400" dirty="0"/>
              <a:t>Organization for technology transfer should be established and composed of both party members.</a:t>
            </a:r>
          </a:p>
          <a:p>
            <a:r>
              <a:rPr lang="en-US" sz="2400" dirty="0"/>
              <a:t> Roles and scope of responsibilities of each party should be clarified, and adequate communication and feedback of information should be ensured.</a:t>
            </a:r>
            <a:br>
              <a:rPr lang="en-US" sz="2400" dirty="0"/>
            </a:br>
            <a:r>
              <a:rPr lang="en-US" sz="2400" dirty="0"/>
              <a:t>It is desirable that this organization complies with GMP. </a:t>
            </a:r>
          </a:p>
          <a:p>
            <a:endParaRPr lang="en-US" sz="2400" dirty="0"/>
          </a:p>
        </p:txBody>
      </p:sp>
    </p:spTree>
    <p:extLst>
      <p:ext uri="{BB962C8B-B14F-4D97-AF65-F5344CB8AC3E}">
        <p14:creationId xmlns:p14="http://schemas.microsoft.com/office/powerpoint/2010/main" xmlns="" val="42444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3813" y="369434"/>
            <a:ext cx="9604375" cy="588962"/>
          </a:xfrm>
        </p:spPr>
        <p:txBody>
          <a:bodyPr/>
          <a:lstStyle/>
          <a:p>
            <a:pPr algn="ctr"/>
            <a:r>
              <a:rPr lang="en-US"/>
              <a:t>R&amp;D REPORT(Developmental Report)</a:t>
            </a:r>
            <a:endParaRPr lang="en-US" dirty="0"/>
          </a:p>
        </p:txBody>
      </p:sp>
      <p:sp>
        <p:nvSpPr>
          <p:cNvPr id="3" name="Content Placeholder 2"/>
          <p:cNvSpPr>
            <a:spLocks noGrp="1"/>
          </p:cNvSpPr>
          <p:nvPr>
            <p:ph idx="4294967295"/>
          </p:nvPr>
        </p:nvSpPr>
        <p:spPr>
          <a:xfrm>
            <a:off x="1" y="838200"/>
            <a:ext cx="12192000" cy="5181599"/>
          </a:xfrm>
        </p:spPr>
        <p:txBody>
          <a:bodyPr>
            <a:normAutofit fontScale="62500" lnSpcReduction="20000"/>
          </a:bodyPr>
          <a:lstStyle/>
          <a:p>
            <a:r>
              <a:rPr lang="en-US" dirty="0"/>
              <a:t>The research and development report (development report) is a file of technical information necessary for drug manufacturing, which is obtained from pharmaceutical development, and the research and development department is in charge of its documentation. </a:t>
            </a:r>
          </a:p>
          <a:p>
            <a:r>
              <a:rPr lang="en-US" dirty="0"/>
              <a:t>This report is an important file to indicate rationale for the quality design of drug substances and drug products including information such as raw materials, components, manufacturing methods, specifications and test methods. I</a:t>
            </a:r>
          </a:p>
          <a:p>
            <a:r>
              <a:rPr lang="en-US" dirty="0"/>
              <a:t>It is desirable to document the report before the approval inspection. </a:t>
            </a:r>
          </a:p>
          <a:p>
            <a:r>
              <a:rPr lang="en-US" dirty="0"/>
              <a:t>Also, this report can be used as raw data in case of post-marketing technology transfer. </a:t>
            </a:r>
          </a:p>
          <a:p>
            <a:r>
              <a:rPr lang="en-US" sz="2900" b="1" dirty="0"/>
              <a:t>The following information should be contained in the development report:</a:t>
            </a:r>
          </a:p>
          <a:p>
            <a:pPr marL="457200" indent="-457200">
              <a:buFont typeface="+mj-lt"/>
              <a:buAutoNum type="arabicPeriod"/>
            </a:pPr>
            <a:r>
              <a:rPr lang="en-US" dirty="0"/>
              <a:t>Historical data of pharmaceutical development of new drug substances and drug products at stages from early development phase to final application of approval</a:t>
            </a:r>
          </a:p>
          <a:p>
            <a:pPr marL="457200" indent="-457200">
              <a:buFont typeface="+mj-lt"/>
              <a:buAutoNum type="arabicPeriod"/>
            </a:pPr>
            <a:r>
              <a:rPr lang="en-US" dirty="0"/>
              <a:t>Raw materials and components.</a:t>
            </a:r>
          </a:p>
          <a:p>
            <a:pPr marL="457200" indent="-457200">
              <a:buFont typeface="+mj-lt"/>
              <a:buAutoNum type="arabicPeriod"/>
            </a:pPr>
            <a:r>
              <a:rPr lang="en-US" dirty="0"/>
              <a:t>Synthetic route </a:t>
            </a:r>
          </a:p>
          <a:p>
            <a:pPr marL="457200" indent="-457200">
              <a:buFont typeface="+mj-lt"/>
              <a:buAutoNum type="arabicPeriod"/>
            </a:pPr>
            <a:r>
              <a:rPr lang="en-US" dirty="0"/>
              <a:t>Rationale for dosage form and formula designs.</a:t>
            </a:r>
            <a:br>
              <a:rPr lang="en-US" dirty="0"/>
            </a:br>
            <a:r>
              <a:rPr lang="en-US" dirty="0"/>
              <a:t>Rationale for design of manufacturing methods.</a:t>
            </a:r>
            <a:br>
              <a:rPr lang="en-US" dirty="0"/>
            </a:br>
            <a:r>
              <a:rPr lang="en-US" dirty="0"/>
              <a:t>Rational and change histories of important processes and control parameters.</a:t>
            </a:r>
            <a:br>
              <a:rPr lang="en-US" dirty="0"/>
            </a:br>
            <a:r>
              <a:rPr lang="en-US" dirty="0"/>
              <a:t>Quality profiles of manufacturing batches (including stability data).</a:t>
            </a:r>
            <a:br>
              <a:rPr lang="en-US" dirty="0"/>
            </a:br>
            <a:r>
              <a:rPr lang="en-US" dirty="0"/>
              <a:t>Specifications and test methods of drug substances, intermediates, drug products, raw materials, and components, and their rationale .</a:t>
            </a:r>
          </a:p>
          <a:p>
            <a:pPr marL="457200" indent="-457200">
              <a:buFont typeface="+mj-lt"/>
              <a:buAutoNum type="arabicPeriod"/>
            </a:pPr>
            <a:r>
              <a:rPr lang="en-US" dirty="0"/>
              <a:t>Validity of specification range of important tests such as contents, impurities and dissolution,</a:t>
            </a:r>
          </a:p>
          <a:p>
            <a:pPr marL="457200" indent="-457200">
              <a:buFont typeface="+mj-lt"/>
              <a:buAutoNum type="arabicPeriod"/>
            </a:pPr>
            <a:r>
              <a:rPr lang="en-US" dirty="0"/>
              <a:t>Rationale for selection of test methods, regents, and columns, and traceability of raw data of those information</a:t>
            </a:r>
          </a:p>
          <a:p>
            <a:pPr marL="0" indent="0">
              <a:buNone/>
            </a:pPr>
            <a:endParaRPr lang="en-US" dirty="0"/>
          </a:p>
          <a:p>
            <a:endParaRPr lang="en-US" dirty="0"/>
          </a:p>
        </p:txBody>
      </p:sp>
    </p:spTree>
    <p:extLst>
      <p:ext uri="{BB962C8B-B14F-4D97-AF65-F5344CB8AC3E}">
        <p14:creationId xmlns:p14="http://schemas.microsoft.com/office/powerpoint/2010/main" xmlns="" val="184985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744" y="129949"/>
            <a:ext cx="9612086" cy="566737"/>
          </a:xfrm>
        </p:spPr>
        <p:txBody>
          <a:bodyPr>
            <a:normAutofit fontScale="90000"/>
          </a:bodyPr>
          <a:lstStyle/>
          <a:p>
            <a:r>
              <a:rPr lang="en-US" b="1" dirty="0"/>
              <a:t>Technology Transfer Documentation </a:t>
            </a:r>
            <a:r>
              <a:rPr lang="en-US" dirty="0"/>
              <a:t/>
            </a:r>
            <a:br>
              <a:rPr lang="en-US" dirty="0"/>
            </a:br>
            <a:endParaRPr lang="en-US" dirty="0"/>
          </a:p>
        </p:txBody>
      </p:sp>
      <p:sp>
        <p:nvSpPr>
          <p:cNvPr id="3" name="Content Placeholder 2"/>
          <p:cNvSpPr>
            <a:spLocks noGrp="1"/>
          </p:cNvSpPr>
          <p:nvPr>
            <p:ph idx="4294967295"/>
          </p:nvPr>
        </p:nvSpPr>
        <p:spPr>
          <a:xfrm>
            <a:off x="119744" y="696686"/>
            <a:ext cx="3788229" cy="1260475"/>
          </a:xfrm>
        </p:spPr>
        <p:txBody>
          <a:bodyPr>
            <a:normAutofit fontScale="92500" lnSpcReduction="20000"/>
          </a:bodyPr>
          <a:lstStyle/>
          <a:p>
            <a:r>
              <a:rPr lang="en-US" dirty="0"/>
              <a:t>They are documents indicating contents of technology transfer for transferring and transferred parties. </a:t>
            </a:r>
          </a:p>
        </p:txBody>
      </p:sp>
      <p:graphicFrame>
        <p:nvGraphicFramePr>
          <p:cNvPr id="5" name="Diagram 4"/>
          <p:cNvGraphicFramePr/>
          <p:nvPr>
            <p:extLst>
              <p:ext uri="{D42A27DB-BD31-4B8C-83A1-F6EECF244321}">
                <p14:modId xmlns:p14="http://schemas.microsoft.com/office/powerpoint/2010/main" xmlns="" val="804363417"/>
              </p:ext>
            </p:extLst>
          </p:nvPr>
        </p:nvGraphicFramePr>
        <p:xfrm>
          <a:off x="3657600" y="816430"/>
          <a:ext cx="7397254" cy="532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0935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Product Specification (Product Specification File) </a:t>
            </a:r>
            <a:r>
              <a:rPr lang="en-US" dirty="0"/>
              <a:t/>
            </a:r>
            <a:br>
              <a:rPr lang="en-US" dirty="0"/>
            </a:br>
            <a:endParaRPr lang="en-US" dirty="0"/>
          </a:p>
        </p:txBody>
      </p:sp>
      <p:sp>
        <p:nvSpPr>
          <p:cNvPr id="3" name="Content Placeholder 2"/>
          <p:cNvSpPr>
            <a:spLocks noGrp="1"/>
          </p:cNvSpPr>
          <p:nvPr>
            <p:ph idx="1"/>
          </p:nvPr>
        </p:nvSpPr>
        <p:spPr>
          <a:xfrm>
            <a:off x="76201" y="2015731"/>
            <a:ext cx="11919856" cy="4047612"/>
          </a:xfrm>
        </p:spPr>
        <p:txBody>
          <a:bodyPr>
            <a:normAutofit fontScale="85000" lnSpcReduction="10000"/>
          </a:bodyPr>
          <a:lstStyle/>
          <a:p>
            <a:r>
              <a:rPr lang="en-US" dirty="0"/>
              <a:t>The product specification is information which helps the manufacture of the product, and to define specification, manufacturing and evaluation methods of the product and its quality, and the transferring party is responsible for documenting the file.</a:t>
            </a:r>
          </a:p>
          <a:p>
            <a:r>
              <a:rPr lang="en-US" b="1" dirty="0">
                <a:solidFill>
                  <a:srgbClr val="FF0000"/>
                </a:solidFill>
              </a:rPr>
              <a:t>For new products, the development report can be used as a part of product specification file.</a:t>
            </a:r>
            <a:endParaRPr lang="en-US" dirty="0"/>
          </a:p>
          <a:p>
            <a:r>
              <a:rPr lang="en-US" b="1" dirty="0"/>
              <a:t>The product specification file should contain the following. </a:t>
            </a:r>
          </a:p>
          <a:p>
            <a:pPr marL="457200" indent="-457200">
              <a:buFont typeface="+mj-lt"/>
              <a:buAutoNum type="arabicPeriod"/>
            </a:pPr>
            <a:r>
              <a:rPr lang="en-US" dirty="0"/>
              <a:t>Information necessary for the </a:t>
            </a:r>
            <a:r>
              <a:rPr lang="en-US" b="1" dirty="0"/>
              <a:t>Start And Continuation Of Product </a:t>
            </a:r>
            <a:r>
              <a:rPr lang="en-US" b="1" dirty="0" err="1"/>
              <a:t>Manufactuirng</a:t>
            </a:r>
            <a:r>
              <a:rPr lang="en-US" b="1" dirty="0"/>
              <a:t> </a:t>
            </a:r>
          </a:p>
          <a:p>
            <a:pPr marL="457200" indent="-457200">
              <a:buFont typeface="+mj-lt"/>
              <a:buAutoNum type="arabicPeriod"/>
            </a:pPr>
            <a:r>
              <a:rPr lang="en-US" dirty="0"/>
              <a:t>Information necessary for </a:t>
            </a:r>
            <a:r>
              <a:rPr lang="en-US" b="1" dirty="0"/>
              <a:t>Quality Assurance Of The Product </a:t>
            </a:r>
          </a:p>
          <a:p>
            <a:pPr marL="457200" indent="-457200">
              <a:buFont typeface="+mj-lt"/>
              <a:buAutoNum type="arabicPeriod"/>
            </a:pPr>
            <a:r>
              <a:rPr lang="en-US" dirty="0"/>
              <a:t>Information necessary for </a:t>
            </a:r>
            <a:r>
              <a:rPr lang="en-US" b="1" dirty="0"/>
              <a:t>Assurance Of Operation Safety </a:t>
            </a:r>
          </a:p>
          <a:p>
            <a:pPr marL="457200" indent="-457200">
              <a:buFont typeface="+mj-lt"/>
              <a:buAutoNum type="arabicPeriod"/>
            </a:pPr>
            <a:r>
              <a:rPr lang="en-US" dirty="0"/>
              <a:t>Information necessary for </a:t>
            </a:r>
            <a:r>
              <a:rPr lang="en-US" b="1" dirty="0"/>
              <a:t>Environmental Impact Assessment </a:t>
            </a:r>
          </a:p>
          <a:p>
            <a:pPr marL="457200" indent="-457200">
              <a:buFont typeface="+mj-lt"/>
              <a:buAutoNum type="arabicPeriod"/>
            </a:pPr>
            <a:r>
              <a:rPr lang="en-US" dirty="0"/>
              <a:t>Information of </a:t>
            </a:r>
            <a:r>
              <a:rPr lang="en-US" b="1" dirty="0"/>
              <a:t>Costs </a:t>
            </a:r>
          </a:p>
          <a:p>
            <a:pPr marL="457200" indent="-457200">
              <a:buFont typeface="+mj-lt"/>
              <a:buAutoNum type="arabicPeriod"/>
            </a:pPr>
            <a:r>
              <a:rPr lang="en-US" b="1" dirty="0"/>
              <a:t>Other Specific Information </a:t>
            </a:r>
            <a:r>
              <a:rPr lang="en-US" dirty="0"/>
              <a:t>of the product </a:t>
            </a:r>
          </a:p>
          <a:p>
            <a:endParaRPr lang="en-US" dirty="0"/>
          </a:p>
        </p:txBody>
      </p:sp>
    </p:spTree>
    <p:extLst>
      <p:ext uri="{BB962C8B-B14F-4D97-AF65-F5344CB8AC3E}">
        <p14:creationId xmlns:p14="http://schemas.microsoft.com/office/powerpoint/2010/main" xmlns="" val="26324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Technology Transfer Plan </a:t>
            </a:r>
            <a:r>
              <a:rPr lang="en-US" sz="2800" dirty="0"/>
              <a:t/>
            </a:r>
            <a:br>
              <a:rPr lang="en-US" sz="2800" dirty="0"/>
            </a:br>
            <a:endParaRPr lang="en-US" sz="2800" dirty="0"/>
          </a:p>
        </p:txBody>
      </p:sp>
      <p:sp>
        <p:nvSpPr>
          <p:cNvPr id="3" name="Content Placeholder 2"/>
          <p:cNvSpPr>
            <a:spLocks noGrp="1"/>
          </p:cNvSpPr>
          <p:nvPr>
            <p:ph idx="1"/>
          </p:nvPr>
        </p:nvSpPr>
        <p:spPr>
          <a:xfrm>
            <a:off x="185057" y="2015732"/>
            <a:ext cx="11821886" cy="3960525"/>
          </a:xfrm>
        </p:spPr>
        <p:txBody>
          <a:bodyPr>
            <a:normAutofit fontScale="92500" lnSpcReduction="10000"/>
          </a:bodyPr>
          <a:lstStyle/>
          <a:p>
            <a:r>
              <a:rPr lang="en-US" dirty="0"/>
              <a:t>Describe items and contents of technology to be transferred and detailed procedures of individual transfer and transfer schedule, and establish judgment criteria for the completion of the transfer. </a:t>
            </a:r>
          </a:p>
          <a:p>
            <a:r>
              <a:rPr lang="en-US" dirty="0"/>
              <a:t>The transferring party should prepare the plan before the implementation of the transfer, and reach an agreement on its contents with the transferred party. </a:t>
            </a:r>
          </a:p>
          <a:p>
            <a:pPr marL="0" indent="0">
              <a:buNone/>
            </a:pPr>
            <a:r>
              <a:rPr lang="en-US" sz="3300" b="1" dirty="0"/>
              <a:t>Technology Transfer Report</a:t>
            </a:r>
          </a:p>
          <a:p>
            <a:pPr marL="0" indent="0">
              <a:buNone/>
            </a:pPr>
            <a:r>
              <a:rPr lang="en-US" sz="3300" dirty="0"/>
              <a:t>R</a:t>
            </a:r>
            <a:r>
              <a:rPr lang="en-US" dirty="0"/>
              <a:t>eport the completion of technology transfer after data of actions taken according to the technology plan is evaluated and the data is confirmed. </a:t>
            </a:r>
          </a:p>
          <a:p>
            <a:r>
              <a:rPr lang="en-US" dirty="0"/>
              <a:t>Both transferring and transferred parties can document the technology transfer report; however, they should reach an agreement on its contents. </a:t>
            </a:r>
          </a:p>
          <a:p>
            <a:endParaRPr lang="en-US" dirty="0"/>
          </a:p>
        </p:txBody>
      </p:sp>
    </p:spTree>
    <p:extLst>
      <p:ext uri="{BB962C8B-B14F-4D97-AF65-F5344CB8AC3E}">
        <p14:creationId xmlns:p14="http://schemas.microsoft.com/office/powerpoint/2010/main" xmlns="" val="53883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Check and Approval by Quality Assurance Department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It is desirable that the quality assurance department should establish confirmation process for all kinds of technology transfer documentation, and should check and approve the documentation. </a:t>
            </a:r>
          </a:p>
          <a:p>
            <a:r>
              <a:rPr lang="en-US" b="1" dirty="0"/>
              <a:t>For Implementation of Technology Transfer </a:t>
            </a:r>
            <a:endParaRPr lang="en-US" dirty="0"/>
          </a:p>
          <a:p>
            <a:r>
              <a:rPr lang="en-US" dirty="0">
                <a:solidFill>
                  <a:srgbClr val="FF0000"/>
                </a:solidFill>
              </a:rPr>
              <a:t>Avoid as much as possible the technology transfer just by handing over the technology transfer documentation.</a:t>
            </a:r>
            <a:r>
              <a:rPr lang="en-US" dirty="0"/>
              <a:t/>
            </a:r>
            <a:br>
              <a:rPr lang="en-US" dirty="0"/>
            </a:br>
            <a:r>
              <a:rPr lang="en-US" dirty="0"/>
              <a:t>It is recommended that the both parties should cooperate to implement technology </a:t>
            </a:r>
            <a:r>
              <a:rPr lang="en-US" dirty="0">
                <a:solidFill>
                  <a:srgbClr val="FF0000"/>
                </a:solidFill>
              </a:rPr>
              <a:t>education, training and validations at facilities where the transferred technology is actually used. </a:t>
            </a:r>
          </a:p>
          <a:p>
            <a:endParaRPr lang="en-US" dirty="0"/>
          </a:p>
        </p:txBody>
      </p:sp>
    </p:spTree>
    <p:extLst>
      <p:ext uri="{BB962C8B-B14F-4D97-AF65-F5344CB8AC3E}">
        <p14:creationId xmlns:p14="http://schemas.microsoft.com/office/powerpoint/2010/main" xmlns="" val="33014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413657"/>
            <a:ext cx="12192000" cy="5736772"/>
          </a:xfrm>
        </p:spPr>
        <p:txBody>
          <a:bodyPr>
            <a:normAutofit/>
          </a:bodyPr>
          <a:lstStyle/>
          <a:p>
            <a:r>
              <a:rPr lang="en-US" b="1" dirty="0"/>
              <a:t>Manufacturing Related Documents Including Drug Product Standards </a:t>
            </a:r>
            <a:endParaRPr lang="en-US" dirty="0"/>
          </a:p>
          <a:p>
            <a:pPr marL="0" indent="0" algn="just">
              <a:buNone/>
            </a:pPr>
            <a:r>
              <a:rPr lang="en-US" dirty="0"/>
              <a:t>The transferred party should compile documents such as </a:t>
            </a:r>
            <a:r>
              <a:rPr lang="en-US" dirty="0">
                <a:solidFill>
                  <a:srgbClr val="FF0000"/>
                </a:solidFill>
              </a:rPr>
              <a:t>drug product standards </a:t>
            </a:r>
            <a:r>
              <a:rPr lang="en-US" dirty="0"/>
              <a:t>necessary for manufacturing, various </a:t>
            </a:r>
            <a:r>
              <a:rPr lang="en-US" dirty="0">
                <a:solidFill>
                  <a:srgbClr val="FF0000"/>
                </a:solidFill>
              </a:rPr>
              <a:t>standards and validation plans/reports </a:t>
            </a:r>
            <a:r>
              <a:rPr lang="en-US" dirty="0"/>
              <a:t>after the completion of technology transfer. </a:t>
            </a:r>
          </a:p>
          <a:p>
            <a:pPr marL="0" indent="0" algn="just">
              <a:buNone/>
            </a:pPr>
            <a:r>
              <a:rPr lang="en-US" dirty="0"/>
              <a:t>The transferring party should make necessary confirmation for these documents. </a:t>
            </a:r>
          </a:p>
          <a:p>
            <a:pPr algn="just"/>
            <a:r>
              <a:rPr lang="en-US" b="1" dirty="0"/>
              <a:t>Verification of Results of Technology Transfer </a:t>
            </a:r>
            <a:endParaRPr lang="en-US" dirty="0"/>
          </a:p>
          <a:p>
            <a:pPr marL="0" indent="0" algn="just">
              <a:buNone/>
            </a:pPr>
            <a:r>
              <a:rPr lang="en-US" dirty="0"/>
              <a:t>After the completion of technology transfer and before the start of manufacturing of the product, the transferring party should verify with appropriate methods such as product testing and audit that the product manufactured after the technology transfer meets the predetermined quality, and should maintain records of the results. </a:t>
            </a:r>
          </a:p>
          <a:p>
            <a:pPr algn="just"/>
            <a:r>
              <a:rPr lang="en-US" b="1" dirty="0"/>
              <a:t>Points of Concern for Post-Marketing Technology Transfer </a:t>
            </a:r>
            <a:endParaRPr lang="en-US" dirty="0"/>
          </a:p>
          <a:p>
            <a:pPr marL="0" indent="0" algn="just">
              <a:buNone/>
            </a:pPr>
            <a:r>
              <a:rPr lang="en-US" dirty="0"/>
              <a:t>IF, some marketed products do not have development report which can be used as raw data. In this case, a development report needs not to be newly documented; This file can be used as reference file in case of regular inspection. </a:t>
            </a:r>
          </a:p>
          <a:p>
            <a:endParaRPr lang="en-US" dirty="0"/>
          </a:p>
        </p:txBody>
      </p:sp>
    </p:spTree>
    <p:extLst>
      <p:ext uri="{BB962C8B-B14F-4D97-AF65-F5344CB8AC3E}">
        <p14:creationId xmlns:p14="http://schemas.microsoft.com/office/powerpoint/2010/main" xmlns="" val="1831595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Technical Information to be Contained in Technology Transfer Documentation </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b="1" dirty="0"/>
              <a:t>4.1 Technical Information of Facilities and </a:t>
            </a:r>
            <a:r>
              <a:rPr lang="en-US" b="1" dirty="0" err="1"/>
              <a:t>Equipments</a:t>
            </a:r>
            <a:r>
              <a:rPr lang="en-US" b="1" dirty="0"/>
              <a:t> </a:t>
            </a:r>
            <a:endParaRPr lang="en-US" dirty="0"/>
          </a:p>
          <a:p>
            <a:r>
              <a:rPr lang="en-US" dirty="0"/>
              <a:t>For technology transfer, technical information of products as well as those of manufacturing facilities and </a:t>
            </a:r>
            <a:r>
              <a:rPr lang="en-US" dirty="0" err="1"/>
              <a:t>equipments</a:t>
            </a:r>
            <a:r>
              <a:rPr lang="en-US" dirty="0"/>
              <a:t> are important. To establish facilities and </a:t>
            </a:r>
            <a:r>
              <a:rPr lang="en-US" dirty="0" err="1"/>
              <a:t>equipments</a:t>
            </a:r>
            <a:r>
              <a:rPr lang="en-US" dirty="0"/>
              <a:t> conforming to GMP, it is essential to obtain and understand information from R&amp;D process so that quality assurance of subject drugs can be secured and the facilities and </a:t>
            </a:r>
            <a:r>
              <a:rPr lang="en-US" dirty="0" err="1"/>
              <a:t>equipments</a:t>
            </a:r>
            <a:r>
              <a:rPr lang="en-US" dirty="0"/>
              <a:t> can comply with required conditions for manufacturing. For that purpose, the following technical information should be transferred. </a:t>
            </a:r>
          </a:p>
          <a:p>
            <a:r>
              <a:rPr lang="en-US" dirty="0">
                <a:latin typeface="Wingdings" charset="2"/>
              </a:rPr>
              <a:t> </a:t>
            </a:r>
            <a:r>
              <a:rPr lang="en-US" dirty="0"/>
              <a:t>The R&amp;D department should clarify considerations of GMP compliance specific to subject drugs and manufacturing methods (manufacturing processes), and present them to a facility and equipment department. </a:t>
            </a:r>
          </a:p>
          <a:p>
            <a:r>
              <a:rPr lang="en-US" dirty="0">
                <a:latin typeface="Wingdings" charset="2"/>
              </a:rPr>
              <a:t> </a:t>
            </a:r>
            <a:r>
              <a:rPr lang="en-US" dirty="0"/>
              <a:t>The facility and equipment department should establish facilities and </a:t>
            </a:r>
            <a:r>
              <a:rPr lang="en-US" dirty="0" err="1"/>
              <a:t>equipments</a:t>
            </a:r>
            <a:r>
              <a:rPr lang="en-US" dirty="0"/>
              <a:t> reflecting the above considerations, clearly details of the establishment and operational considerations of those facilities and </a:t>
            </a:r>
            <a:r>
              <a:rPr lang="en-US" dirty="0" err="1"/>
              <a:t>equipments</a:t>
            </a:r>
            <a:r>
              <a:rPr lang="en-US" dirty="0"/>
              <a:t>, and present them to a drug manufacturing department. </a:t>
            </a:r>
          </a:p>
          <a:p>
            <a:r>
              <a:rPr lang="en-US" dirty="0">
                <a:latin typeface="Wingdings" charset="2"/>
              </a:rPr>
              <a:t> </a:t>
            </a:r>
            <a:r>
              <a:rPr lang="en-US" dirty="0"/>
              <a:t>The drug manufacturing department should fully understand the above information, implement validations, perform appropriate operations and controls in conformity to the established facilities and </a:t>
            </a:r>
            <a:r>
              <a:rPr lang="en-US" dirty="0" err="1"/>
              <a:t>equipments</a:t>
            </a:r>
            <a:r>
              <a:rPr lang="en-US" dirty="0"/>
              <a:t>, and records results of operations and controls. </a:t>
            </a:r>
          </a:p>
          <a:p>
            <a:endParaRPr lang="en-US" dirty="0"/>
          </a:p>
        </p:txBody>
      </p:sp>
    </p:spTree>
    <p:extLst>
      <p:ext uri="{BB962C8B-B14F-4D97-AF65-F5344CB8AC3E}">
        <p14:creationId xmlns:p14="http://schemas.microsoft.com/office/powerpoint/2010/main" xmlns="" val="159850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a:xfrm>
            <a:off x="874643" y="2015732"/>
            <a:ext cx="10180211" cy="4159781"/>
          </a:xfrm>
        </p:spPr>
        <p:txBody>
          <a:bodyPr>
            <a:noAutofit/>
          </a:bodyPr>
          <a:lstStyle/>
          <a:p>
            <a:r>
              <a:rPr lang="en-US" sz="2800" b="1" i="1" dirty="0"/>
              <a:t>“Technology Transfer”</a:t>
            </a:r>
            <a:r>
              <a:rPr lang="en-US" sz="2800" dirty="0"/>
              <a:t> refers to the processes that are needed for successful </a:t>
            </a:r>
            <a:r>
              <a:rPr lang="en-US" sz="2800" dirty="0">
                <a:solidFill>
                  <a:srgbClr val="FF0000"/>
                </a:solidFill>
              </a:rPr>
              <a:t>progress from drug discovery</a:t>
            </a:r>
            <a:r>
              <a:rPr lang="en-US" sz="2800" dirty="0"/>
              <a:t> to </a:t>
            </a:r>
            <a:r>
              <a:rPr lang="en-US" sz="2800" dirty="0">
                <a:solidFill>
                  <a:schemeClr val="accent1">
                    <a:lumMod val="75000"/>
                  </a:schemeClr>
                </a:solidFill>
              </a:rPr>
              <a:t>product development </a:t>
            </a:r>
            <a:r>
              <a:rPr lang="en-US" sz="2800" dirty="0">
                <a:solidFill>
                  <a:srgbClr val="7030A0"/>
                </a:solidFill>
              </a:rPr>
              <a:t>to clinical trials </a:t>
            </a:r>
            <a:r>
              <a:rPr lang="en-US" sz="2800" dirty="0"/>
              <a:t>to </a:t>
            </a:r>
            <a:r>
              <a:rPr lang="en-US" sz="2800" dirty="0">
                <a:solidFill>
                  <a:srgbClr val="00B050"/>
                </a:solidFill>
              </a:rPr>
              <a:t>full-scale commercialization</a:t>
            </a:r>
          </a:p>
          <a:p>
            <a:pPr marL="0" indent="0" algn="ctr">
              <a:buNone/>
            </a:pPr>
            <a:r>
              <a:rPr lang="en-US" sz="2800" dirty="0"/>
              <a:t> or</a:t>
            </a:r>
          </a:p>
          <a:p>
            <a:r>
              <a:rPr lang="en-US" sz="2800" dirty="0"/>
              <a:t> It is the process by which a </a:t>
            </a:r>
            <a:r>
              <a:rPr lang="en-US" sz="2800" b="1" dirty="0">
                <a:solidFill>
                  <a:schemeClr val="accent5"/>
                </a:solidFill>
              </a:rPr>
              <a:t>developer of technology </a:t>
            </a:r>
            <a:r>
              <a:rPr lang="en-US" sz="2800" dirty="0"/>
              <a:t>makes it’s </a:t>
            </a:r>
            <a:r>
              <a:rPr lang="en-US" sz="2800" b="1" dirty="0">
                <a:solidFill>
                  <a:schemeClr val="accent5"/>
                </a:solidFill>
              </a:rPr>
              <a:t>technology available to commercial partner </a:t>
            </a:r>
            <a:r>
              <a:rPr lang="en-US" sz="2800" dirty="0"/>
              <a:t>that will exploit the technology.</a:t>
            </a:r>
          </a:p>
          <a:p>
            <a:r>
              <a:rPr lang="en-US" sz="2800" dirty="0"/>
              <a:t/>
            </a:r>
            <a:br>
              <a:rPr lang="en-US" sz="2800" dirty="0"/>
            </a:br>
            <a:endParaRPr lang="en-US" sz="2800" dirty="0"/>
          </a:p>
        </p:txBody>
      </p:sp>
    </p:spTree>
    <p:extLst>
      <p:ext uri="{BB962C8B-B14F-4D97-AF65-F5344CB8AC3E}">
        <p14:creationId xmlns:p14="http://schemas.microsoft.com/office/powerpoint/2010/main" xmlns="" val="113760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160638"/>
            <a:ext cx="12192000" cy="5305125"/>
          </a:xfrm>
        </p:spPr>
        <p:txBody>
          <a:bodyPr>
            <a:normAutofit fontScale="70000" lnSpcReduction="20000"/>
          </a:bodyPr>
          <a:lstStyle/>
          <a:p>
            <a:r>
              <a:rPr lang="en-US" b="1" dirty="0"/>
              <a:t>Information Necessary for the Establishment of Facilities and </a:t>
            </a:r>
            <a:r>
              <a:rPr lang="en-US" b="1" dirty="0" err="1"/>
              <a:t>Equipments</a:t>
            </a:r>
            <a:r>
              <a:rPr lang="en-US" b="1" dirty="0"/>
              <a:t> (Input Information) </a:t>
            </a:r>
            <a:endParaRPr lang="en-US" dirty="0"/>
          </a:p>
          <a:p>
            <a:r>
              <a:rPr lang="en-US" dirty="0"/>
              <a:t>Information necessary for the establishment of facilities and </a:t>
            </a:r>
            <a:r>
              <a:rPr lang="en-US" dirty="0" err="1"/>
              <a:t>equipments</a:t>
            </a:r>
            <a:r>
              <a:rPr lang="en-US" dirty="0"/>
              <a:t> in conformity to GMP are classified into the following three categories. </a:t>
            </a:r>
          </a:p>
          <a:p>
            <a:r>
              <a:rPr lang="en-US" dirty="0"/>
              <a:t>1)  Required Functions of facilities and </a:t>
            </a:r>
            <a:r>
              <a:rPr lang="en-US" dirty="0" err="1"/>
              <a:t>equipments</a:t>
            </a:r>
            <a:r>
              <a:rPr lang="en-US" dirty="0"/>
              <a:t> necessary for quality assurance of subject drugs </a:t>
            </a:r>
          </a:p>
          <a:p>
            <a:r>
              <a:rPr lang="en-US" dirty="0"/>
              <a:t>2)  Required functions of facilities and </a:t>
            </a:r>
            <a:r>
              <a:rPr lang="en-US" dirty="0" err="1"/>
              <a:t>equipments</a:t>
            </a:r>
            <a:r>
              <a:rPr lang="en-US" dirty="0"/>
              <a:t> specific to manufacturing methods (manufacturing processes) </a:t>
            </a:r>
          </a:p>
          <a:p>
            <a:r>
              <a:rPr lang="en-US" dirty="0"/>
              <a:t>3)  Basic required functions necessary for GMP compliance such as prevention of contamination, and human failures, etc. </a:t>
            </a:r>
          </a:p>
          <a:p>
            <a:r>
              <a:rPr lang="en-US" dirty="0"/>
              <a:t>Regarding 1) and 2), the drug manufacturing department should extract information affecting facilities and </a:t>
            </a:r>
            <a:r>
              <a:rPr lang="en-US" dirty="0" err="1"/>
              <a:t>equipments</a:t>
            </a:r>
            <a:r>
              <a:rPr lang="en-US" dirty="0"/>
              <a:t> from results of quality design during drug development (information on composition, manufacturing and specification), review results of scale-up and quality variability factors during possible factory production, fully understand them and present documents containing </a:t>
            </a:r>
          </a:p>
          <a:p>
            <a:r>
              <a:rPr lang="en-US" dirty="0"/>
              <a:t>clarified considerations of GMP compliance specific to subject drugs and manufacturing methods (manufacturing processes) to the facility and equipment department.</a:t>
            </a:r>
            <a:br>
              <a:rPr lang="en-US" dirty="0"/>
            </a:br>
            <a:r>
              <a:rPr lang="en-US" dirty="0"/>
              <a:t>The facility and equipment department should document interpretations of the above information in forms such as “quality requirement specification” and present the documentation to the R&amp;D department to confirm each other. The both departments should clarify differences of each thought by conforming documents prepared from their own perspectives, and establish certain input data of facility and equipment establishment by obtaining necessary or unnecessary evidence data, extracting unnecessary data, and feeding back them to the R&amp;D department. </a:t>
            </a:r>
          </a:p>
          <a:p>
            <a:r>
              <a:rPr lang="en-US" dirty="0"/>
              <a:t>Concerning 3), information can be collected by sorting out and reviewing GMP requirements for properties of subject drugs and manufacturing methods and organization of facilities and </a:t>
            </a:r>
            <a:r>
              <a:rPr lang="en-US" dirty="0" err="1"/>
              <a:t>equipments</a:t>
            </a:r>
            <a:r>
              <a:rPr lang="en-US" dirty="0"/>
              <a:t>. Degree of contamination and acceptable contamination level of the subject drugs and acceptable limit of residues are important to determine prevention level of contamination and cleaning methods at the facilities and </a:t>
            </a:r>
            <a:r>
              <a:rPr lang="en-US" dirty="0" err="1"/>
              <a:t>equipments</a:t>
            </a:r>
            <a:r>
              <a:rPr lang="en-US" dirty="0"/>
              <a:t>. Since policies on facilities and </a:t>
            </a:r>
            <a:r>
              <a:rPr lang="en-US" dirty="0" err="1"/>
              <a:t>equipments</a:t>
            </a:r>
            <a:r>
              <a:rPr lang="en-US" dirty="0"/>
              <a:t> such as multi-item production level and automatic production level may have a great impact on granting levels to facilities and </a:t>
            </a:r>
            <a:r>
              <a:rPr lang="en-US" dirty="0" err="1"/>
              <a:t>equipments</a:t>
            </a:r>
            <a:r>
              <a:rPr lang="en-US" dirty="0"/>
              <a:t> regarding prevention for human failures such as cross- contamination or mix-up, measures should be taken in view of all properties of drugs and manufacturing methods which are to be used at the facilities and </a:t>
            </a:r>
            <a:r>
              <a:rPr lang="en-US" dirty="0" err="1"/>
              <a:t>equipments</a:t>
            </a:r>
            <a:r>
              <a:rPr lang="en-US" dirty="0"/>
              <a:t> to be established. </a:t>
            </a:r>
          </a:p>
          <a:p>
            <a:endParaRPr lang="en-US" dirty="0"/>
          </a:p>
        </p:txBody>
      </p:sp>
    </p:spTree>
    <p:extLst>
      <p:ext uri="{BB962C8B-B14F-4D97-AF65-F5344CB8AC3E}">
        <p14:creationId xmlns:p14="http://schemas.microsoft.com/office/powerpoint/2010/main" xmlns="" val="1000538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4524315"/>
          </a:xfrm>
          <a:prstGeom prst="rect">
            <a:avLst/>
          </a:prstGeom>
        </p:spPr>
        <p:txBody>
          <a:bodyPr wrap="square">
            <a:spAutoFit/>
          </a:bodyPr>
          <a:lstStyle/>
          <a:p>
            <a:r>
              <a:rPr lang="en-US" b="1" dirty="0">
                <a:latin typeface="TimesNewRomanPS" charset="0"/>
              </a:rPr>
              <a:t>Information of Results of the Establishment of Facilities and </a:t>
            </a:r>
            <a:r>
              <a:rPr lang="en-US" b="1" dirty="0" err="1">
                <a:latin typeface="TimesNewRomanPS" charset="0"/>
              </a:rPr>
              <a:t>Equipments</a:t>
            </a:r>
            <a:r>
              <a:rPr lang="en-US" b="1" dirty="0">
                <a:latin typeface="TimesNewRomanPS" charset="0"/>
              </a:rPr>
              <a:t> (Output Information) </a:t>
            </a:r>
            <a:endParaRPr lang="en-US" dirty="0"/>
          </a:p>
          <a:p>
            <a:r>
              <a:rPr lang="en-US" dirty="0">
                <a:latin typeface="TimesNewRomanPSMT" charset="0"/>
              </a:rPr>
              <a:t>Establishing facilities and </a:t>
            </a:r>
            <a:r>
              <a:rPr lang="en-US" dirty="0" err="1">
                <a:latin typeface="TimesNewRomanPSMT" charset="0"/>
              </a:rPr>
              <a:t>equipments</a:t>
            </a:r>
            <a:r>
              <a:rPr lang="en-US" dirty="0">
                <a:latin typeface="TimesNewRomanPSMT" charset="0"/>
              </a:rPr>
              <a:t> includes actions to upgrade facilities and </a:t>
            </a:r>
            <a:r>
              <a:rPr lang="en-US" dirty="0" err="1">
                <a:latin typeface="TimesNewRomanPSMT" charset="0"/>
              </a:rPr>
              <a:t>equipments</a:t>
            </a:r>
            <a:r>
              <a:rPr lang="en-US" dirty="0">
                <a:latin typeface="TimesNewRomanPSMT" charset="0"/>
              </a:rPr>
              <a:t> to be functions for achieving established objectives (required specifications), plan and design details while reflecting considerations specific to the facilities and </a:t>
            </a:r>
            <a:r>
              <a:rPr lang="en-US" dirty="0" err="1">
                <a:latin typeface="TimesNewRomanPSMT" charset="0"/>
              </a:rPr>
              <a:t>equipments</a:t>
            </a:r>
            <a:r>
              <a:rPr lang="en-US" dirty="0">
                <a:latin typeface="TimesNewRomanPSMT" charset="0"/>
              </a:rPr>
              <a:t>, construct them in time for the start of manufacturing, and perform qualifications upon the trial operation, while it is important to transfer results of the establishment of facilities and </a:t>
            </a:r>
            <a:r>
              <a:rPr lang="en-US" dirty="0" err="1">
                <a:latin typeface="TimesNewRomanPSMT" charset="0"/>
              </a:rPr>
              <a:t>equipments</a:t>
            </a:r>
            <a:r>
              <a:rPr lang="en-US" dirty="0">
                <a:latin typeface="TimesNewRomanPSMT" charset="0"/>
              </a:rPr>
              <a:t> to the drug manufacturing department so that the department can implement validations and production.</a:t>
            </a:r>
            <a:br>
              <a:rPr lang="en-US" dirty="0">
                <a:latin typeface="TimesNewRomanPSMT" charset="0"/>
              </a:rPr>
            </a:br>
            <a:r>
              <a:rPr lang="en-US" dirty="0">
                <a:latin typeface="TimesNewRomanPSMT" charset="0"/>
              </a:rPr>
              <a:t>It is important for GMP compliance to prepare documents including series of activities from initial stages of establishment (plan and design), the trial operation through qualifications and present them to the third party. In short, output information should be documented by extracting facility and equipment related information from documents compiled during the establishment of facilities and </a:t>
            </a:r>
            <a:r>
              <a:rPr lang="en-US" dirty="0" err="1">
                <a:latin typeface="TimesNewRomanPSMT" charset="0"/>
              </a:rPr>
              <a:t>equipments</a:t>
            </a:r>
            <a:r>
              <a:rPr lang="en-US" dirty="0">
                <a:latin typeface="TimesNewRomanPSMT" charset="0"/>
              </a:rPr>
              <a:t> (design, procurement, construction, and trial operation, etc.) to assure the quality of the subject drugs. Cross checking of input and output information are equal to series of qualifications such as DQ, IQ and OQ, while results of qualifications are integrations of output information. </a:t>
            </a:r>
            <a:endParaRPr lang="en-US" dirty="0"/>
          </a:p>
        </p:txBody>
      </p:sp>
    </p:spTree>
    <p:extLst>
      <p:ext uri="{BB962C8B-B14F-4D97-AF65-F5344CB8AC3E}">
        <p14:creationId xmlns:p14="http://schemas.microsoft.com/office/powerpoint/2010/main" xmlns="" val="1257546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35846"/>
            <a:ext cx="12060195" cy="3416320"/>
          </a:xfrm>
          <a:prstGeom prst="rect">
            <a:avLst/>
          </a:prstGeom>
        </p:spPr>
        <p:txBody>
          <a:bodyPr wrap="square">
            <a:spAutoFit/>
          </a:bodyPr>
          <a:lstStyle/>
          <a:p>
            <a:r>
              <a:rPr lang="en-US" b="1" dirty="0">
                <a:latin typeface="TimesNewRomanPS" charset="0"/>
              </a:rPr>
              <a:t>4.1.2 Technical Information When Applied to Established Facilities and </a:t>
            </a:r>
            <a:r>
              <a:rPr lang="en-US" b="1" dirty="0" err="1">
                <a:latin typeface="TimesNewRomanPS" charset="0"/>
              </a:rPr>
              <a:t>Equipments</a:t>
            </a:r>
            <a:r>
              <a:rPr lang="en-US" b="1" dirty="0">
                <a:latin typeface="TimesNewRomanPS" charset="0"/>
              </a:rPr>
              <a:t> </a:t>
            </a:r>
            <a:endParaRPr lang="en-US" dirty="0"/>
          </a:p>
          <a:p>
            <a:r>
              <a:rPr lang="en-US" dirty="0">
                <a:latin typeface="TimesNewRomanPSMT" charset="0"/>
              </a:rPr>
              <a:t>Subject drugs are often manufactured in existing facilities and </a:t>
            </a:r>
            <a:r>
              <a:rPr lang="en-US" dirty="0" err="1">
                <a:latin typeface="TimesNewRomanPSMT" charset="0"/>
              </a:rPr>
              <a:t>equipments</a:t>
            </a:r>
            <a:r>
              <a:rPr lang="en-US" dirty="0">
                <a:latin typeface="TimesNewRomanPSMT" charset="0"/>
              </a:rPr>
              <a:t>. Although there are limitations attributable to the characteristics of the existing facilities and </a:t>
            </a:r>
            <a:r>
              <a:rPr lang="en-US" dirty="0" err="1">
                <a:latin typeface="TimesNewRomanPSMT" charset="0"/>
              </a:rPr>
              <a:t>equipments</a:t>
            </a:r>
            <a:r>
              <a:rPr lang="en-US" dirty="0">
                <a:latin typeface="TimesNewRomanPSMT" charset="0"/>
              </a:rPr>
              <a:t>, technical documents should be prepared to demonstrate that those facilities and </a:t>
            </a:r>
            <a:r>
              <a:rPr lang="en-US" dirty="0" err="1">
                <a:latin typeface="TimesNewRomanPSMT" charset="0"/>
              </a:rPr>
              <a:t>equipments</a:t>
            </a:r>
            <a:r>
              <a:rPr lang="en-US" dirty="0">
                <a:latin typeface="TimesNewRomanPSMT" charset="0"/>
              </a:rPr>
              <a:t> meet required specifications (so called objectives) for quality assurance of drugs, and this kind of preparation can be equal to the establishment of facilities and </a:t>
            </a:r>
            <a:r>
              <a:rPr lang="en-US" dirty="0" err="1">
                <a:latin typeface="TimesNewRomanPSMT" charset="0"/>
              </a:rPr>
              <a:t>equipments</a:t>
            </a:r>
            <a:r>
              <a:rPr lang="en-US" dirty="0">
                <a:latin typeface="TimesNewRomanPSMT" charset="0"/>
              </a:rPr>
              <a:t> in conformity to the subject drug manufacturing. Basic contents of necessary technical documents are similar to those of new facilities and </a:t>
            </a:r>
            <a:r>
              <a:rPr lang="en-US" dirty="0" err="1">
                <a:latin typeface="TimesNewRomanPSMT" charset="0"/>
              </a:rPr>
              <a:t>equipments</a:t>
            </a:r>
            <a:r>
              <a:rPr lang="en-US" dirty="0">
                <a:latin typeface="TimesNewRomanPSMT" charset="0"/>
              </a:rPr>
              <a:t>, while only difference is documentation method. </a:t>
            </a:r>
            <a:endParaRPr lang="en-US" dirty="0"/>
          </a:p>
          <a:p>
            <a:r>
              <a:rPr lang="en-US" dirty="0">
                <a:latin typeface="TimesNewRomanPSMT" charset="0"/>
              </a:rPr>
              <a:t>Information necessary for the establishment of existing facilities and </a:t>
            </a:r>
            <a:r>
              <a:rPr lang="en-US" dirty="0" err="1">
                <a:latin typeface="TimesNewRomanPSMT" charset="0"/>
              </a:rPr>
              <a:t>equipments</a:t>
            </a:r>
            <a:r>
              <a:rPr lang="en-US" dirty="0">
                <a:latin typeface="TimesNewRomanPSMT" charset="0"/>
              </a:rPr>
              <a:t> are classified into the following three categories as in the case of the new facilities and </a:t>
            </a:r>
            <a:r>
              <a:rPr lang="en-US" dirty="0" err="1">
                <a:latin typeface="TimesNewRomanPSMT" charset="0"/>
              </a:rPr>
              <a:t>equipments</a:t>
            </a:r>
            <a:r>
              <a:rPr lang="en-US" dirty="0">
                <a:latin typeface="TimesNewRomanPSMT" charset="0"/>
              </a:rPr>
              <a:t>. </a:t>
            </a:r>
            <a:endParaRPr lang="en-US" dirty="0"/>
          </a:p>
          <a:p>
            <a:pPr>
              <a:buFont typeface="+mj-lt"/>
              <a:buAutoNum type="arabicPeriod"/>
            </a:pPr>
            <a:r>
              <a:rPr lang="en-US" dirty="0">
                <a:latin typeface="TimesNewRomanPSMT" charset="0"/>
              </a:rPr>
              <a:t>1)  Required Functions of facilities and </a:t>
            </a:r>
            <a:r>
              <a:rPr lang="en-US" dirty="0" err="1">
                <a:latin typeface="TimesNewRomanPSMT" charset="0"/>
              </a:rPr>
              <a:t>equipments</a:t>
            </a:r>
            <a:r>
              <a:rPr lang="en-US" dirty="0">
                <a:latin typeface="TimesNewRomanPSMT" charset="0"/>
              </a:rPr>
              <a:t> necessary for quality assurance of subject drugs </a:t>
            </a:r>
            <a:endParaRPr lang="en-US" dirty="0"/>
          </a:p>
          <a:p>
            <a:pPr>
              <a:buFont typeface="+mj-lt"/>
              <a:buAutoNum type="arabicPeriod"/>
            </a:pPr>
            <a:r>
              <a:rPr lang="en-US" dirty="0">
                <a:latin typeface="TimesNewRomanPSMT" charset="0"/>
              </a:rPr>
              <a:t>2)  Required functions of facilities and </a:t>
            </a:r>
            <a:r>
              <a:rPr lang="en-US" dirty="0" err="1">
                <a:latin typeface="TimesNewRomanPSMT" charset="0"/>
              </a:rPr>
              <a:t>equipments</a:t>
            </a:r>
            <a:r>
              <a:rPr lang="en-US" dirty="0">
                <a:latin typeface="TimesNewRomanPSMT" charset="0"/>
              </a:rPr>
              <a:t> specific to manufacturing methods (manufacturing processes) </a:t>
            </a:r>
            <a:endParaRPr lang="en-US" dirty="0"/>
          </a:p>
          <a:p>
            <a:pPr>
              <a:buFont typeface="+mj-lt"/>
              <a:buAutoNum type="arabicPeriod"/>
            </a:pPr>
            <a:r>
              <a:rPr lang="en-US" dirty="0">
                <a:latin typeface="TimesNewRomanPSMT" charset="0"/>
              </a:rPr>
              <a:t>3)  Basic required functions necessary for GMP compliance such as prevention of contamination, and human failures, etc. </a:t>
            </a:r>
            <a:endParaRPr lang="en-US" dirty="0">
              <a:effectLst/>
            </a:endParaRPr>
          </a:p>
        </p:txBody>
      </p:sp>
    </p:spTree>
    <p:extLst>
      <p:ext uri="{BB962C8B-B14F-4D97-AF65-F5344CB8AC3E}">
        <p14:creationId xmlns:p14="http://schemas.microsoft.com/office/powerpoint/2010/main" xmlns="" val="4708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Technology Transfer of Test Methods </a:t>
            </a:r>
            <a:r>
              <a:rPr lang="en-US" dirty="0"/>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r>
              <a:rPr lang="en-US" b="1" dirty="0"/>
              <a:t>Development Report of Test Methods </a:t>
            </a:r>
            <a:endParaRPr lang="en-US" dirty="0"/>
          </a:p>
          <a:p>
            <a:r>
              <a:rPr lang="en-US" dirty="0"/>
              <a:t>The main objective of documenting development report of test methods is to make quality assurance of drugs more secured one by appropriately transferring technical information accumulated at each stage from design of test methods through those implementation between various departments (organizations). </a:t>
            </a:r>
          </a:p>
          <a:p>
            <a:r>
              <a:rPr lang="en-US" dirty="0"/>
              <a:t>Therefore, it is desirable that the development report should include details of test methods, information related to drug properties such as physicochemical properties, biological properties, and safety information, background of development of the test methods and rationale for the establishment, and validity and rationale for specifications from early research and development phase to production. </a:t>
            </a:r>
          </a:p>
          <a:p>
            <a:r>
              <a:rPr lang="en-US" b="1" dirty="0"/>
              <a:t>Specifications and Test Methods </a:t>
            </a:r>
            <a:endParaRPr lang="en-US" dirty="0"/>
          </a:p>
          <a:p>
            <a:r>
              <a:rPr lang="en-US" dirty="0"/>
              <a:t>Test methods subject to technology transfer include the following. </a:t>
            </a:r>
          </a:p>
          <a:p>
            <a:r>
              <a:rPr lang="en-US" dirty="0"/>
              <a:t>Test methods for drug substances</a:t>
            </a:r>
            <a:br>
              <a:rPr lang="en-US" dirty="0"/>
            </a:br>
            <a:r>
              <a:rPr lang="en-US" dirty="0"/>
              <a:t>Test methods for drug products</a:t>
            </a:r>
            <a:br>
              <a:rPr lang="en-US" dirty="0"/>
            </a:br>
            <a:r>
              <a:rPr lang="en-US" dirty="0"/>
              <a:t>Test methods for raw materials and components Test methods for in-process tests</a:t>
            </a:r>
            <a:br>
              <a:rPr lang="en-US" dirty="0"/>
            </a:br>
            <a:r>
              <a:rPr lang="en-US" dirty="0"/>
              <a:t>Test methods for drug residue tests</a:t>
            </a:r>
            <a:br>
              <a:rPr lang="en-US" dirty="0"/>
            </a:br>
            <a:r>
              <a:rPr lang="en-US" dirty="0"/>
              <a:t>Test methods for environmental tests </a:t>
            </a:r>
          </a:p>
          <a:p>
            <a:endParaRPr lang="en-US" dirty="0"/>
          </a:p>
        </p:txBody>
      </p:sp>
    </p:spTree>
    <p:extLst>
      <p:ext uri="{BB962C8B-B14F-4D97-AF65-F5344CB8AC3E}">
        <p14:creationId xmlns:p14="http://schemas.microsoft.com/office/powerpoint/2010/main" xmlns="" val="101507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r>
              <a:rPr lang="en-US" b="1" dirty="0"/>
              <a:t>Rational for Specifications and Background </a:t>
            </a:r>
            <a:endParaRPr lang="en-US" dirty="0"/>
          </a:p>
          <a:p>
            <a:r>
              <a:rPr lang="en-US" dirty="0"/>
              <a:t>Especially for historic records of specifications of contents, impurities, and degradation products, rationales for their establishment and changes should be included. </a:t>
            </a:r>
          </a:p>
          <a:p>
            <a:r>
              <a:rPr lang="en-US" b="1" dirty="0"/>
              <a:t>Results of Validations </a:t>
            </a:r>
            <a:endParaRPr lang="en-US" dirty="0"/>
          </a:p>
          <a:p>
            <a:r>
              <a:rPr lang="en-US" dirty="0"/>
              <a:t>Results of analytical validations for established test methods should be described. </a:t>
            </a:r>
          </a:p>
          <a:p>
            <a:r>
              <a:rPr lang="en-US" b="1" dirty="0"/>
              <a:t>Development History of Important Test Methods (Development Report on Test Methods) </a:t>
            </a:r>
            <a:endParaRPr lang="en-US" dirty="0"/>
          </a:p>
          <a:p>
            <a:r>
              <a:rPr lang="en-US" dirty="0"/>
              <a:t>Concerning test methods necessary for the evaluation of product quality and important attributes, development and change histories including their rationales should be described. The test methods include the followings. </a:t>
            </a:r>
          </a:p>
          <a:p>
            <a:r>
              <a:rPr lang="en-US" dirty="0">
                <a:latin typeface="Wingdings" charset="2"/>
              </a:rPr>
              <a:t> </a:t>
            </a:r>
            <a:r>
              <a:rPr lang="en-US" dirty="0"/>
              <a:t>Test methods to measure contents and organic impurities </a:t>
            </a:r>
          </a:p>
          <a:p>
            <a:r>
              <a:rPr lang="en-US" dirty="0">
                <a:latin typeface="Wingdings" charset="2"/>
              </a:rPr>
              <a:t> </a:t>
            </a:r>
            <a:r>
              <a:rPr lang="en-US" dirty="0"/>
              <a:t>Test methods to measure residual solvents and volatile compounds </a:t>
            </a:r>
          </a:p>
          <a:p>
            <a:r>
              <a:rPr lang="en-US" dirty="0">
                <a:latin typeface="Wingdings" charset="2"/>
              </a:rPr>
              <a:t> </a:t>
            </a:r>
            <a:r>
              <a:rPr lang="en-US" dirty="0"/>
              <a:t>Dissolution tests for oral solid drug products </a:t>
            </a:r>
          </a:p>
          <a:p>
            <a:r>
              <a:rPr lang="en-US" dirty="0">
                <a:latin typeface="Wingdings" charset="2"/>
              </a:rPr>
              <a:t> </a:t>
            </a:r>
            <a:r>
              <a:rPr lang="en-US" dirty="0"/>
              <a:t>Test methods to measure residual minerals in drug substances such as metals </a:t>
            </a:r>
          </a:p>
          <a:p>
            <a:r>
              <a:rPr lang="en-US" dirty="0">
                <a:latin typeface="Wingdings" charset="2"/>
              </a:rPr>
              <a:t> </a:t>
            </a:r>
            <a:r>
              <a:rPr lang="en-US" dirty="0"/>
              <a:t>Test methods to evaluate physicochemical properties of drug substances and drug products </a:t>
            </a:r>
          </a:p>
          <a:p>
            <a:r>
              <a:rPr lang="en-US" dirty="0"/>
              <a:t>such as polymorphism and </a:t>
            </a:r>
            <a:r>
              <a:rPr lang="en-US" dirty="0" err="1"/>
              <a:t>hygroscopicity</a:t>
            </a:r>
            <a:r>
              <a:rPr lang="en-US" dirty="0"/>
              <a:t> </a:t>
            </a:r>
          </a:p>
          <a:p>
            <a:endParaRPr lang="en-US" dirty="0"/>
          </a:p>
        </p:txBody>
      </p:sp>
    </p:spTree>
    <p:extLst>
      <p:ext uri="{BB962C8B-B14F-4D97-AF65-F5344CB8AC3E}">
        <p14:creationId xmlns:p14="http://schemas.microsoft.com/office/powerpoint/2010/main" xmlns="" val="73792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Summary of Test Results (Summary of Batch Analysis) </a:t>
            </a:r>
            <a:endParaRPr lang="en-US" dirty="0"/>
          </a:p>
          <a:p>
            <a:r>
              <a:rPr lang="en-US" dirty="0"/>
              <a:t>Summary of test results of batches used to develop test methods described in the development report should be described as tables including references to raw data. </a:t>
            </a:r>
          </a:p>
          <a:p>
            <a:r>
              <a:rPr lang="en-US" b="1" dirty="0"/>
              <a:t>Reference Standards </a:t>
            </a:r>
            <a:endParaRPr lang="en-US" dirty="0"/>
          </a:p>
          <a:p>
            <a:r>
              <a:rPr lang="en-US" dirty="0"/>
              <a:t>Reference standards to be used in tests of subject substances and impurities should be described. The description should include methods of manufacturing, purification, evaluation for the purity and quality, and storage. </a:t>
            </a:r>
          </a:p>
          <a:p>
            <a:r>
              <a:rPr lang="en-US" b="1" dirty="0"/>
              <a:t>Other information </a:t>
            </a:r>
            <a:endParaRPr lang="en-US" dirty="0"/>
          </a:p>
          <a:p>
            <a:r>
              <a:rPr lang="en-US" dirty="0"/>
              <a:t>Items other than the above such as information of drug substances and drug products (properties, stability, manufacturing methods, and formula, background of drug development, containers, etc.) should be described if necessary. If those information are described in the Common Technical Document (CTD), references to raw data should be included. </a:t>
            </a:r>
          </a:p>
          <a:p>
            <a:endParaRPr lang="en-US" dirty="0"/>
          </a:p>
        </p:txBody>
      </p:sp>
    </p:spTree>
    <p:extLst>
      <p:ext uri="{BB962C8B-B14F-4D97-AF65-F5344CB8AC3E}">
        <p14:creationId xmlns:p14="http://schemas.microsoft.com/office/powerpoint/2010/main" xmlns="" val="50905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a:t>Technology Transfer Plan </a:t>
            </a:r>
            <a:endParaRPr lang="en-US" dirty="0"/>
          </a:p>
          <a:p>
            <a:r>
              <a:rPr lang="en-US" dirty="0"/>
              <a:t>For technology transfer of test methods, it is required to clarify validation range and acceptance criteria of conformity of technology transfer regarding individual test methods to be transferred. The validation range (e.g. full validations, reproducibility, etc.) should be judged on the basis of results of evaluation of technologies, facilities and </a:t>
            </a:r>
            <a:r>
              <a:rPr lang="en-US" dirty="0" err="1"/>
              <a:t>equipments</a:t>
            </a:r>
            <a:r>
              <a:rPr lang="en-US" dirty="0"/>
              <a:t> of transferred party, and the range may be influenced by information to be contained in the technology transfer documentation.</a:t>
            </a:r>
            <a:br>
              <a:rPr lang="en-US" dirty="0"/>
            </a:br>
            <a:r>
              <a:rPr lang="en-US" dirty="0"/>
              <a:t>To compare test results, samples (including dose range, number of batches, etc.), specific test methods and evaluation methods to be used in the transferring and transferred parties should be specified.</a:t>
            </a:r>
            <a:br>
              <a:rPr lang="en-US" dirty="0"/>
            </a:br>
            <a:r>
              <a:rPr lang="en-US" dirty="0"/>
              <a:t>Acceptance criteria should be established for each test method of subject items on the basis of accumulated test results of the past and analytical validation data, and rationales for the acceptance criteria should be clearly described. </a:t>
            </a:r>
          </a:p>
          <a:p>
            <a:endParaRPr lang="en-US" dirty="0"/>
          </a:p>
        </p:txBody>
      </p:sp>
    </p:spTree>
    <p:extLst>
      <p:ext uri="{BB962C8B-B14F-4D97-AF65-F5344CB8AC3E}">
        <p14:creationId xmlns:p14="http://schemas.microsoft.com/office/powerpoint/2010/main" xmlns="" val="185494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9816" y="86497"/>
            <a:ext cx="9188982" cy="764443"/>
          </a:xfrm>
        </p:spPr>
        <p:txBody>
          <a:bodyPr/>
          <a:lstStyle/>
          <a:p>
            <a:endParaRPr lang="en-US"/>
          </a:p>
        </p:txBody>
      </p:sp>
      <p:sp>
        <p:nvSpPr>
          <p:cNvPr id="3" name="Content Placeholder 2"/>
          <p:cNvSpPr>
            <a:spLocks noGrp="1"/>
          </p:cNvSpPr>
          <p:nvPr>
            <p:ph sz="half" idx="1"/>
          </p:nvPr>
        </p:nvSpPr>
        <p:spPr>
          <a:xfrm>
            <a:off x="98854" y="866487"/>
            <a:ext cx="6092483" cy="4093360"/>
          </a:xfrm>
        </p:spPr>
        <p:txBody>
          <a:bodyPr>
            <a:normAutofit fontScale="25000" lnSpcReduction="20000"/>
          </a:bodyPr>
          <a:lstStyle/>
          <a:p>
            <a:r>
              <a:rPr lang="en-US" sz="6400" b="1" dirty="0"/>
              <a:t>Information of Raw Materials </a:t>
            </a:r>
            <a:endParaRPr lang="en-US" sz="6400" dirty="0"/>
          </a:p>
          <a:p>
            <a:r>
              <a:rPr lang="en-US" sz="6400" dirty="0">
                <a:latin typeface="Wingdings" charset="2"/>
              </a:rPr>
              <a:t> </a:t>
            </a:r>
            <a:r>
              <a:rPr lang="en-US" sz="6400" dirty="0"/>
              <a:t>Summary including </a:t>
            </a:r>
            <a:r>
              <a:rPr lang="en-US" sz="4900" dirty="0"/>
              <a:t>physical and chemical properties and stability </a:t>
            </a:r>
          </a:p>
          <a:p>
            <a:pPr lvl="1"/>
            <a:r>
              <a:rPr lang="en-US" sz="4900" dirty="0"/>
              <a:t>Name and structural formula </a:t>
            </a:r>
          </a:p>
          <a:p>
            <a:pPr lvl="1"/>
            <a:r>
              <a:rPr lang="en-US" sz="4900" dirty="0"/>
              <a:t>Stability data </a:t>
            </a:r>
          </a:p>
          <a:p>
            <a:r>
              <a:rPr lang="en-US" sz="4900" dirty="0">
                <a:latin typeface="Wingdings" charset="2"/>
              </a:rPr>
              <a:t> </a:t>
            </a:r>
            <a:r>
              <a:rPr lang="en-US" sz="4900" dirty="0"/>
              <a:t>Specifications and test methods </a:t>
            </a:r>
          </a:p>
          <a:p>
            <a:pPr lvl="1"/>
            <a:r>
              <a:rPr lang="en-US" sz="4900" dirty="0"/>
              <a:t>Specific test methods and specifications </a:t>
            </a:r>
          </a:p>
          <a:p>
            <a:pPr lvl="1"/>
            <a:r>
              <a:rPr lang="en-US" sz="4900" dirty="0"/>
              <a:t>Change history of specifications and test methods and its rationale </a:t>
            </a:r>
          </a:p>
          <a:p>
            <a:pPr lvl="1"/>
            <a:r>
              <a:rPr lang="en-US" sz="4900" dirty="0"/>
              <a:t>Results of analytical validation </a:t>
            </a:r>
          </a:p>
          <a:p>
            <a:r>
              <a:rPr lang="en-US" sz="4900" dirty="0">
                <a:latin typeface="Wingdings" charset="2"/>
              </a:rPr>
              <a:t> </a:t>
            </a:r>
            <a:r>
              <a:rPr lang="en-US" sz="4900" dirty="0"/>
              <a:t>List of reference standards (Test results should be attached.) </a:t>
            </a:r>
          </a:p>
          <a:p>
            <a:r>
              <a:rPr lang="en-US" sz="4900" dirty="0">
                <a:latin typeface="Wingdings" charset="2"/>
              </a:rPr>
              <a:t> </a:t>
            </a:r>
            <a:r>
              <a:rPr lang="en-US" sz="4900" dirty="0"/>
              <a:t>Information of toxicity and stability for laboratory use </a:t>
            </a:r>
          </a:p>
          <a:p>
            <a:r>
              <a:rPr lang="en-US" sz="4900" dirty="0">
                <a:latin typeface="Wingdings" charset="2"/>
              </a:rPr>
              <a:t> </a:t>
            </a:r>
            <a:r>
              <a:rPr lang="en-US" sz="4900" dirty="0"/>
              <a:t>List of subject samples for comparative evaluation and their test results </a:t>
            </a:r>
          </a:p>
          <a:p>
            <a:endParaRPr lang="en-US" sz="4900" dirty="0"/>
          </a:p>
        </p:txBody>
      </p:sp>
      <p:sp>
        <p:nvSpPr>
          <p:cNvPr id="5" name="Content Placeholder 4"/>
          <p:cNvSpPr>
            <a:spLocks noGrp="1"/>
          </p:cNvSpPr>
          <p:nvPr>
            <p:ph sz="half" idx="2"/>
          </p:nvPr>
        </p:nvSpPr>
        <p:spPr>
          <a:xfrm>
            <a:off x="5325762" y="850940"/>
            <a:ext cx="7063945" cy="4086895"/>
          </a:xfrm>
        </p:spPr>
        <p:txBody>
          <a:bodyPr>
            <a:normAutofit fontScale="25000" lnSpcReduction="20000"/>
          </a:bodyPr>
          <a:lstStyle/>
          <a:p>
            <a:r>
              <a:rPr lang="en-US" sz="5600" b="1" dirty="0"/>
              <a:t>Information of Drug Substances </a:t>
            </a:r>
            <a:endParaRPr lang="en-US" sz="5600" dirty="0"/>
          </a:p>
          <a:p>
            <a:pPr lvl="1"/>
            <a:r>
              <a:rPr lang="en-US" sz="4300" dirty="0">
                <a:latin typeface="Wingdings" charset="2"/>
              </a:rPr>
              <a:t> </a:t>
            </a:r>
            <a:r>
              <a:rPr lang="en-US" sz="4300" dirty="0"/>
              <a:t>Summary including physicochemical properties and stability </a:t>
            </a:r>
          </a:p>
          <a:p>
            <a:pPr lvl="2"/>
            <a:r>
              <a:rPr lang="en-US" sz="4300" dirty="0"/>
              <a:t>Name and structural formula </a:t>
            </a:r>
          </a:p>
          <a:p>
            <a:pPr lvl="2"/>
            <a:r>
              <a:rPr lang="en-US" sz="4300" dirty="0"/>
              <a:t>Elucidation of chemical structure </a:t>
            </a:r>
          </a:p>
          <a:p>
            <a:pPr lvl="2"/>
            <a:r>
              <a:rPr lang="en-US" sz="4300" dirty="0"/>
              <a:t>Possible isomers </a:t>
            </a:r>
          </a:p>
          <a:p>
            <a:pPr lvl="2"/>
            <a:r>
              <a:rPr lang="en-US" sz="4300" dirty="0"/>
              <a:t>Physical and chemical properties (including physicochemical properties) </a:t>
            </a:r>
          </a:p>
          <a:p>
            <a:pPr lvl="2"/>
            <a:r>
              <a:rPr lang="en-US" sz="4300" dirty="0"/>
              <a:t>Stability data (including severe test data) </a:t>
            </a:r>
          </a:p>
          <a:p>
            <a:pPr lvl="1"/>
            <a:r>
              <a:rPr lang="en-US" sz="4300" dirty="0">
                <a:latin typeface="Wingdings" charset="2"/>
              </a:rPr>
              <a:t> </a:t>
            </a:r>
            <a:r>
              <a:rPr lang="en-US" sz="4300" dirty="0"/>
              <a:t>Batch records </a:t>
            </a:r>
          </a:p>
          <a:p>
            <a:pPr lvl="2"/>
            <a:r>
              <a:rPr lang="en-US" sz="4300" dirty="0"/>
              <a:t>Chemical synthesis methods of subject batches </a:t>
            </a:r>
          </a:p>
          <a:p>
            <a:pPr lvl="2"/>
            <a:r>
              <a:rPr lang="en-US" sz="4300" dirty="0"/>
              <a:t>Analytical data of batches </a:t>
            </a:r>
          </a:p>
          <a:p>
            <a:pPr lvl="2"/>
            <a:r>
              <a:rPr lang="en-US" sz="4300" dirty="0"/>
              <a:t>Impurity profile of representative batch </a:t>
            </a:r>
          </a:p>
          <a:p>
            <a:pPr lvl="1"/>
            <a:r>
              <a:rPr lang="en-US" sz="4300" dirty="0">
                <a:latin typeface="Wingdings" charset="2"/>
              </a:rPr>
              <a:t> </a:t>
            </a:r>
            <a:r>
              <a:rPr lang="en-US" sz="4300" dirty="0"/>
              <a:t>Specifications and test methods </a:t>
            </a:r>
          </a:p>
          <a:p>
            <a:pPr lvl="2"/>
            <a:r>
              <a:rPr lang="en-US" sz="4300" dirty="0"/>
              <a:t>Specific test methods and specifications (including items related to efficacy such as </a:t>
            </a:r>
          </a:p>
          <a:p>
            <a:pPr lvl="2"/>
            <a:r>
              <a:rPr lang="en-US" sz="4300" dirty="0"/>
              <a:t>particle size distribution, polymorphism, crystallinity, and </a:t>
            </a:r>
            <a:r>
              <a:rPr lang="en-US" sz="4300" dirty="0" err="1"/>
              <a:t>hygroscopicity</a:t>
            </a:r>
            <a:r>
              <a:rPr lang="en-US" sz="4300" dirty="0"/>
              <a:t>) </a:t>
            </a:r>
          </a:p>
          <a:p>
            <a:pPr lvl="2"/>
            <a:r>
              <a:rPr lang="en-US" sz="4300" dirty="0"/>
              <a:t>Change history of specifications and test methods and their rationales </a:t>
            </a:r>
          </a:p>
          <a:p>
            <a:pPr lvl="2"/>
            <a:r>
              <a:rPr lang="en-US" sz="4300" dirty="0"/>
              <a:t>Results of analytical method validation </a:t>
            </a:r>
          </a:p>
          <a:p>
            <a:pPr lvl="1"/>
            <a:r>
              <a:rPr lang="en-US" sz="4300" dirty="0">
                <a:latin typeface="Wingdings" charset="2"/>
              </a:rPr>
              <a:t> </a:t>
            </a:r>
            <a:r>
              <a:rPr lang="en-US" sz="4300" dirty="0"/>
              <a:t>List of reference standards (Test results should be attached.) </a:t>
            </a:r>
          </a:p>
          <a:p>
            <a:pPr lvl="1"/>
            <a:r>
              <a:rPr lang="en-US" sz="4300" dirty="0">
                <a:latin typeface="Wingdings" charset="2"/>
              </a:rPr>
              <a:t> </a:t>
            </a:r>
            <a:r>
              <a:rPr lang="en-US" sz="4300" dirty="0"/>
              <a:t>Development report on test methods (Interim report is acceptable depending on </a:t>
            </a:r>
          </a:p>
          <a:p>
            <a:pPr lvl="1"/>
            <a:r>
              <a:rPr lang="en-US" sz="4300" dirty="0"/>
              <a:t>development phases.) </a:t>
            </a:r>
          </a:p>
          <a:p>
            <a:pPr lvl="1"/>
            <a:r>
              <a:rPr lang="en-US" sz="4300" dirty="0">
                <a:latin typeface="Wingdings" charset="2"/>
              </a:rPr>
              <a:t> </a:t>
            </a:r>
            <a:r>
              <a:rPr lang="en-US" sz="4300" dirty="0"/>
              <a:t>Information of toxicity and stability for laboratory use </a:t>
            </a:r>
          </a:p>
          <a:p>
            <a:pPr lvl="1"/>
            <a:r>
              <a:rPr lang="en-US" sz="4300" dirty="0">
                <a:latin typeface="Wingdings" charset="2"/>
              </a:rPr>
              <a:t> </a:t>
            </a:r>
            <a:r>
              <a:rPr lang="en-US" sz="4300" dirty="0"/>
              <a:t>List of subject samples for comparative evaluation and their test results </a:t>
            </a:r>
          </a:p>
          <a:p>
            <a:endParaRPr lang="en-US" sz="4300" dirty="0"/>
          </a:p>
        </p:txBody>
      </p:sp>
    </p:spTree>
    <p:extLst>
      <p:ext uri="{BB962C8B-B14F-4D97-AF65-F5344CB8AC3E}">
        <p14:creationId xmlns:p14="http://schemas.microsoft.com/office/powerpoint/2010/main" xmlns="" val="1607945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60693" y="1120272"/>
            <a:ext cx="4645152" cy="961010"/>
          </a:xfrm>
        </p:spPr>
        <p:txBody>
          <a:bodyPr>
            <a:normAutofit/>
          </a:bodyPr>
          <a:lstStyle/>
          <a:p>
            <a:r>
              <a:rPr lang="en-US" sz="2400" b="1" dirty="0"/>
              <a:t>Information of Drug Products </a:t>
            </a:r>
            <a:endParaRPr lang="en-US" sz="2400" dirty="0"/>
          </a:p>
          <a:p>
            <a:endParaRPr lang="en-US" dirty="0"/>
          </a:p>
        </p:txBody>
      </p:sp>
      <p:sp>
        <p:nvSpPr>
          <p:cNvPr id="3" name="Content Placeholder 2"/>
          <p:cNvSpPr>
            <a:spLocks noGrp="1"/>
          </p:cNvSpPr>
          <p:nvPr>
            <p:ph sz="half" idx="2"/>
          </p:nvPr>
        </p:nvSpPr>
        <p:spPr>
          <a:xfrm>
            <a:off x="222422" y="1860483"/>
            <a:ext cx="5869921" cy="3608244"/>
          </a:xfrm>
        </p:spPr>
        <p:txBody>
          <a:bodyPr>
            <a:noAutofit/>
          </a:bodyPr>
          <a:lstStyle/>
          <a:p>
            <a:pPr lvl="1"/>
            <a:r>
              <a:rPr lang="en-US" dirty="0">
                <a:latin typeface="Wingdings" charset="2"/>
              </a:rPr>
              <a:t> </a:t>
            </a:r>
            <a:r>
              <a:rPr lang="en-US" dirty="0"/>
              <a:t>Summary including formula and stability </a:t>
            </a:r>
          </a:p>
          <a:p>
            <a:pPr lvl="2"/>
            <a:r>
              <a:rPr lang="en-US" sz="1800" dirty="0"/>
              <a:t>Formula and contents </a:t>
            </a:r>
          </a:p>
          <a:p>
            <a:pPr lvl="2"/>
            <a:r>
              <a:rPr lang="en-US" sz="1800" dirty="0"/>
              <a:t>Elucidation of dissolution profile </a:t>
            </a:r>
          </a:p>
          <a:p>
            <a:pPr lvl="2"/>
            <a:r>
              <a:rPr lang="en-US" sz="1800" dirty="0"/>
              <a:t>Stability data (including severe test data) </a:t>
            </a:r>
          </a:p>
          <a:p>
            <a:pPr lvl="2"/>
            <a:r>
              <a:rPr lang="en-US" sz="1800" dirty="0"/>
              <a:t>Storage conditions and expiry date (if established) </a:t>
            </a:r>
          </a:p>
          <a:p>
            <a:pPr lvl="1"/>
            <a:r>
              <a:rPr lang="en-US" dirty="0">
                <a:latin typeface="Wingdings" charset="2"/>
              </a:rPr>
              <a:t> </a:t>
            </a:r>
            <a:r>
              <a:rPr lang="en-US" dirty="0"/>
              <a:t>Analytical data of batches </a:t>
            </a:r>
          </a:p>
          <a:p>
            <a:pPr lvl="1"/>
            <a:r>
              <a:rPr lang="en-US" dirty="0">
                <a:latin typeface="Wingdings" charset="2"/>
              </a:rPr>
              <a:t> </a:t>
            </a:r>
            <a:r>
              <a:rPr lang="en-US" dirty="0"/>
              <a:t>Specifications and test methods </a:t>
            </a:r>
          </a:p>
          <a:p>
            <a:pPr lvl="2"/>
            <a:r>
              <a:rPr lang="en-US" sz="1800" dirty="0"/>
              <a:t>Specific test methods and specifications (including items related to efficacy such as particle size distribution and </a:t>
            </a:r>
            <a:r>
              <a:rPr lang="en-US" sz="1800" dirty="0" err="1"/>
              <a:t>hygroscopicity</a:t>
            </a:r>
            <a:r>
              <a:rPr lang="en-US" sz="1800" dirty="0"/>
              <a:t>) </a:t>
            </a:r>
          </a:p>
          <a:p>
            <a:pPr lvl="2"/>
            <a:r>
              <a:rPr lang="en-US" sz="1800" dirty="0"/>
              <a:t>Change history of specifications and test methods and its rationale </a:t>
            </a:r>
          </a:p>
          <a:p>
            <a:pPr lvl="2"/>
            <a:r>
              <a:rPr lang="en-US" sz="1800" dirty="0"/>
              <a:t>Results of analytical method validation </a:t>
            </a:r>
          </a:p>
          <a:p>
            <a:pPr lvl="1"/>
            <a:r>
              <a:rPr lang="en-US" dirty="0">
                <a:latin typeface="Wingdings" charset="2"/>
              </a:rPr>
              <a:t> </a:t>
            </a:r>
            <a:r>
              <a:rPr lang="en-US" dirty="0"/>
              <a:t>List of reference standards (Test results should be attached.) </a:t>
            </a:r>
          </a:p>
          <a:p>
            <a:r>
              <a:rPr lang="en-US" sz="1800" dirty="0">
                <a:latin typeface="Wingdings" charset="2"/>
              </a:rPr>
              <a:t> </a:t>
            </a:r>
            <a:r>
              <a:rPr lang="en-US" sz="1800" dirty="0"/>
              <a:t>Development report on test methods (Interim report is acceptable depending on development phases.) </a:t>
            </a:r>
          </a:p>
          <a:p>
            <a:r>
              <a:rPr lang="en-US" sz="1800" dirty="0">
                <a:latin typeface="Wingdings" charset="2"/>
              </a:rPr>
              <a:t> </a:t>
            </a:r>
            <a:r>
              <a:rPr lang="en-US" sz="1800" dirty="0"/>
              <a:t>Information of toxicity and stability for laboratory use </a:t>
            </a:r>
          </a:p>
          <a:p>
            <a:r>
              <a:rPr lang="en-US" sz="1800" dirty="0">
                <a:latin typeface="Wingdings" charset="2"/>
              </a:rPr>
              <a:t> </a:t>
            </a:r>
            <a:r>
              <a:rPr lang="en-US" sz="1800" dirty="0"/>
              <a:t>List of subject samples for comparative evaluation and their test results </a:t>
            </a:r>
          </a:p>
        </p:txBody>
      </p:sp>
      <p:sp>
        <p:nvSpPr>
          <p:cNvPr id="7" name="Text Placeholder 6"/>
          <p:cNvSpPr>
            <a:spLocks noGrp="1"/>
          </p:cNvSpPr>
          <p:nvPr>
            <p:ph type="body" sz="quarter" idx="3"/>
          </p:nvPr>
        </p:nvSpPr>
        <p:spPr>
          <a:xfrm>
            <a:off x="6436281" y="1222608"/>
            <a:ext cx="4645152" cy="802237"/>
          </a:xfrm>
        </p:spPr>
        <p:txBody>
          <a:bodyPr>
            <a:normAutofit fontScale="85000" lnSpcReduction="20000"/>
          </a:bodyPr>
          <a:lstStyle/>
          <a:p>
            <a:r>
              <a:rPr lang="en-US" b="1" dirty="0"/>
              <a:t>4.3 Information on Implementation of Technology Transfer </a:t>
            </a:r>
            <a:endParaRPr lang="en-US" dirty="0"/>
          </a:p>
          <a:p>
            <a:endParaRPr lang="en-US" dirty="0"/>
          </a:p>
        </p:txBody>
      </p:sp>
      <p:sp>
        <p:nvSpPr>
          <p:cNvPr id="4" name="Content Placeholder 3"/>
          <p:cNvSpPr>
            <a:spLocks noGrp="1"/>
          </p:cNvSpPr>
          <p:nvPr>
            <p:ph sz="quarter" idx="4"/>
          </p:nvPr>
        </p:nvSpPr>
        <p:spPr>
          <a:xfrm>
            <a:off x="6005845" y="1860482"/>
            <a:ext cx="5646577" cy="4348455"/>
          </a:xfrm>
        </p:spPr>
        <p:txBody>
          <a:bodyPr>
            <a:normAutofit fontScale="25000" lnSpcReduction="20000"/>
          </a:bodyPr>
          <a:lstStyle/>
          <a:p>
            <a:endParaRPr lang="en-US" dirty="0"/>
          </a:p>
          <a:p>
            <a:r>
              <a:rPr lang="en-US" sz="4400" dirty="0"/>
              <a:t>Persons in charge of planning, checking and settlement of technology transfer Test methods (test method number </a:t>
            </a:r>
            <a:br>
              <a:rPr lang="en-US" sz="4400" dirty="0"/>
            </a:br>
            <a:r>
              <a:rPr lang="en-US" sz="4400" dirty="0"/>
              <a:t>Objectives</a:t>
            </a:r>
            <a:br>
              <a:rPr lang="en-US" sz="4400" dirty="0"/>
            </a:br>
            <a:r>
              <a:rPr lang="en-US" sz="4400" dirty="0"/>
              <a:t>Persons in charge of transferring and transferred parties </a:t>
            </a:r>
          </a:p>
          <a:p>
            <a:r>
              <a:rPr lang="en-US" sz="4400" dirty="0"/>
              <a:t>Training plan (including explanation of test methods and demonstration) Plan of comparative evaluation study </a:t>
            </a:r>
          </a:p>
          <a:p>
            <a:r>
              <a:rPr lang="en-US" sz="4400" dirty="0"/>
              <a:t>Samples: Lot No. (including rationale for the number of lots), storage condition </a:t>
            </a:r>
          </a:p>
          <a:p>
            <a:r>
              <a:rPr lang="en-US" sz="4400" dirty="0"/>
              <a:t>during test, and handling after the completion of the test (disposal or return to the </a:t>
            </a:r>
          </a:p>
          <a:p>
            <a:r>
              <a:rPr lang="en-US" sz="4400" dirty="0"/>
              <a:t>transferred party, etc.) </a:t>
            </a:r>
          </a:p>
          <a:p>
            <a:r>
              <a:rPr lang="en-US" sz="4400" dirty="0"/>
              <a:t>Test period </a:t>
            </a:r>
          </a:p>
          <a:p>
            <a:r>
              <a:rPr lang="en-US" sz="4400" dirty="0"/>
              <a:t>Number of repeated tests </a:t>
            </a:r>
          </a:p>
          <a:p>
            <a:r>
              <a:rPr lang="en-US" sz="4400" dirty="0"/>
              <a:t>Handling of data (Handling method) </a:t>
            </a:r>
          </a:p>
          <a:p>
            <a:r>
              <a:rPr lang="en-US" sz="4400" dirty="0"/>
              <a:t>Retest and handling of outlier </a:t>
            </a:r>
          </a:p>
          <a:p>
            <a:r>
              <a:rPr lang="en-US" sz="4400" dirty="0"/>
              <a:t>Acceptance criteria </a:t>
            </a:r>
          </a:p>
          <a:p>
            <a:r>
              <a:rPr lang="en-US" sz="4400" dirty="0"/>
              <a:t>Storage of raw data (storage department, storage place, and duration, etc.) </a:t>
            </a:r>
          </a:p>
          <a:p>
            <a:r>
              <a:rPr lang="en-US" sz="4400" dirty="0"/>
              <a:t>Judge (person in charge of judgment in the transferring party) </a:t>
            </a:r>
          </a:p>
          <a:p>
            <a:endParaRPr lang="en-US" dirty="0"/>
          </a:p>
        </p:txBody>
      </p:sp>
    </p:spTree>
    <p:extLst>
      <p:ext uri="{BB962C8B-B14F-4D97-AF65-F5344CB8AC3E}">
        <p14:creationId xmlns:p14="http://schemas.microsoft.com/office/powerpoint/2010/main" xmlns="" val="80035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568" y="161968"/>
            <a:ext cx="10869503" cy="1049235"/>
          </a:xfrm>
        </p:spPr>
        <p:txBody>
          <a:bodyPr>
            <a:noAutofit/>
          </a:bodyPr>
          <a:lstStyle/>
          <a:p>
            <a:r>
              <a:rPr lang="en-US" sz="2000" b="1" dirty="0"/>
              <a:t>Documents To Clarify Applicable Technologies, Burden Shares and Responsibility System, etc. Concerning Technology Transfer </a:t>
            </a:r>
            <a:r>
              <a:rPr lang="en-US" sz="2000" dirty="0"/>
              <a:t/>
            </a:r>
            <a:br>
              <a:rPr lang="en-US" sz="2000" dirty="0"/>
            </a:b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3569" y="772558"/>
            <a:ext cx="9465274" cy="5251865"/>
          </a:xfrm>
        </p:spPr>
      </p:pic>
    </p:spTree>
    <p:extLst>
      <p:ext uri="{BB962C8B-B14F-4D97-AF65-F5344CB8AC3E}">
        <p14:creationId xmlns:p14="http://schemas.microsoft.com/office/powerpoint/2010/main" xmlns="" val="180199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3868" y="0"/>
            <a:ext cx="9604375" cy="1049337"/>
          </a:xfrm>
        </p:spPr>
        <p:txBody>
          <a:bodyPr>
            <a:normAutofit fontScale="90000"/>
          </a:bodyPr>
          <a:lstStyle/>
          <a:p>
            <a:r>
              <a:rPr lang="en-US" b="1" dirty="0"/>
              <a:t>The </a:t>
            </a:r>
            <a:r>
              <a:rPr lang="en-US" b="1" dirty="0" err="1"/>
              <a:t>importances</a:t>
            </a:r>
            <a:r>
              <a:rPr lang="en-US" b="1" dirty="0"/>
              <a:t> of technology transfer are:</a:t>
            </a:r>
            <a:r>
              <a:rPr lang="en-US" dirty="0"/>
              <a:t/>
            </a:r>
            <a:br>
              <a:rPr lang="en-US" dirty="0"/>
            </a:br>
            <a:endParaRPr lang="en-US" dirty="0"/>
          </a:p>
        </p:txBody>
      </p:sp>
      <p:sp>
        <p:nvSpPr>
          <p:cNvPr id="3" name="Content Placeholder 2"/>
          <p:cNvSpPr>
            <a:spLocks noGrp="1"/>
          </p:cNvSpPr>
          <p:nvPr>
            <p:ph idx="4294967295"/>
          </p:nvPr>
        </p:nvSpPr>
        <p:spPr>
          <a:xfrm>
            <a:off x="0" y="808383"/>
            <a:ext cx="12192000" cy="5340005"/>
          </a:xfrm>
        </p:spPr>
        <p:txBody>
          <a:bodyPr>
            <a:normAutofit fontScale="85000" lnSpcReduction="20000"/>
          </a:bodyPr>
          <a:lstStyle/>
          <a:p>
            <a:r>
              <a:rPr lang="en-US" dirty="0"/>
              <a:t>*  </a:t>
            </a:r>
            <a:r>
              <a:rPr lang="en-US" sz="2200" dirty="0"/>
              <a:t>To explain necessary information required for </a:t>
            </a:r>
            <a:r>
              <a:rPr lang="en-US" sz="2200" dirty="0">
                <a:solidFill>
                  <a:srgbClr val="FF0000"/>
                </a:solidFill>
              </a:rPr>
              <a:t>transfer technology from R&amp;D to actual manufacturing</a:t>
            </a:r>
            <a:endParaRPr lang="en-US" sz="2200" dirty="0"/>
          </a:p>
          <a:p>
            <a:r>
              <a:rPr lang="en-US" sz="2200" dirty="0"/>
              <a:t>*  To explain necessary information required for transfer technology of </a:t>
            </a:r>
            <a:r>
              <a:rPr lang="en-US" sz="2200" dirty="0">
                <a:solidFill>
                  <a:srgbClr val="FF0000"/>
                </a:solidFill>
              </a:rPr>
              <a:t>existing products between various manufacturing places</a:t>
            </a:r>
            <a:r>
              <a:rPr lang="en-US" sz="2200" dirty="0"/>
              <a:t>.</a:t>
            </a:r>
          </a:p>
          <a:p>
            <a:r>
              <a:rPr lang="en-US" sz="2200" dirty="0"/>
              <a:t>*  To </a:t>
            </a:r>
            <a:r>
              <a:rPr lang="en-US" sz="2200" dirty="0">
                <a:solidFill>
                  <a:srgbClr val="FF0000"/>
                </a:solidFill>
              </a:rPr>
              <a:t>explain with specific examples, the specific procedures and points of concern</a:t>
            </a:r>
            <a:r>
              <a:rPr lang="en-US" sz="2200" dirty="0"/>
              <a:t> for the two types of technology transfer in the above to contribute to smooth technology transfer. </a:t>
            </a:r>
          </a:p>
          <a:p>
            <a:r>
              <a:rPr lang="en-US" sz="2200" dirty="0"/>
              <a:t>This is applicable to the technology transfer through R&amp;D and production of drug (chemically synthesized drug substances and drug products) and the technology transfer related to post-marketing changes in manufacturing places.</a:t>
            </a:r>
          </a:p>
          <a:p>
            <a:pPr marL="0" indent="0">
              <a:buNone/>
            </a:pPr>
            <a:r>
              <a:rPr lang="en-US" sz="2200" dirty="0"/>
              <a:t>      </a:t>
            </a:r>
            <a:r>
              <a:rPr lang="en-US" sz="2200" b="1" u="sng" dirty="0"/>
              <a:t>Various stages of formulation development are as follows</a:t>
            </a:r>
          </a:p>
          <a:p>
            <a:r>
              <a:rPr lang="en-US" sz="2200" dirty="0" err="1"/>
              <a:t>Preformulation</a:t>
            </a:r>
            <a:r>
              <a:rPr lang="en-US" sz="2200" dirty="0"/>
              <a:t> studies.</a:t>
            </a:r>
          </a:p>
          <a:p>
            <a:r>
              <a:rPr lang="en-US" sz="2200" dirty="0"/>
              <a:t>Bench scale - (1/1000</a:t>
            </a:r>
            <a:r>
              <a:rPr lang="en-US" sz="2200" baseline="30000" dirty="0"/>
              <a:t>th</a:t>
            </a:r>
            <a:r>
              <a:rPr lang="en-US" sz="2200" dirty="0"/>
              <a:t> of X)</a:t>
            </a:r>
          </a:p>
          <a:p>
            <a:r>
              <a:rPr lang="en-US" sz="2200" dirty="0"/>
              <a:t>Lab scale – (1/100</a:t>
            </a:r>
            <a:r>
              <a:rPr lang="en-US" sz="2200" baseline="30000" dirty="0"/>
              <a:t>th</a:t>
            </a:r>
            <a:r>
              <a:rPr lang="en-US" sz="2200" dirty="0"/>
              <a:t> of X)</a:t>
            </a:r>
          </a:p>
          <a:p>
            <a:r>
              <a:rPr lang="en-US" sz="2200" dirty="0"/>
              <a:t>Scale up- (1/10</a:t>
            </a:r>
            <a:r>
              <a:rPr lang="en-US" sz="2200" baseline="30000" dirty="0"/>
              <a:t>th</a:t>
            </a:r>
            <a:r>
              <a:rPr lang="en-US" sz="2200" dirty="0"/>
              <a:t> of X or 0.1M whichever is maximum)</a:t>
            </a:r>
          </a:p>
          <a:p>
            <a:r>
              <a:rPr lang="en-US" sz="2200" dirty="0"/>
              <a:t>Commercial Scale Batch (X)</a:t>
            </a:r>
          </a:p>
          <a:p>
            <a:endParaRPr lang="en-US" dirty="0"/>
          </a:p>
        </p:txBody>
      </p:sp>
    </p:spTree>
    <p:extLst>
      <p:ext uri="{BB962C8B-B14F-4D97-AF65-F5344CB8AC3E}">
        <p14:creationId xmlns:p14="http://schemas.microsoft.com/office/powerpoint/2010/main" xmlns="" val="632745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4294967295"/>
          </p:nvPr>
        </p:nvPicPr>
        <p:blipFill>
          <a:blip r:embed="rId2">
            <a:extLst>
              <a:ext uri="{28A0092B-C50C-407E-A947-70E740481C1C}">
                <a14:useLocalDpi xmlns:a14="http://schemas.microsoft.com/office/drawing/2010/main" xmlns="" val="0"/>
              </a:ext>
            </a:extLst>
          </a:blip>
          <a:stretch>
            <a:fillRect/>
          </a:stretch>
        </p:blipFill>
        <p:spPr>
          <a:xfrm>
            <a:off x="6099175" y="308919"/>
            <a:ext cx="7007225" cy="5745892"/>
          </a:xfrm>
        </p:spPr>
      </p:pic>
      <p:pic>
        <p:nvPicPr>
          <p:cNvPr id="11" name="Content Placeholder 10"/>
          <p:cNvPicPr>
            <a:picLocks noGrp="1" noChangeAspect="1"/>
          </p:cNvPicPr>
          <p:nvPr>
            <p:ph sz="half" idx="4294967295"/>
          </p:nvPr>
        </p:nvPicPr>
        <p:blipFill>
          <a:blip r:embed="rId3">
            <a:extLst>
              <a:ext uri="{28A0092B-C50C-407E-A947-70E740481C1C}">
                <a14:useLocalDpi xmlns:a14="http://schemas.microsoft.com/office/drawing/2010/main" xmlns="" val="0"/>
              </a:ext>
            </a:extLst>
          </a:blip>
          <a:stretch>
            <a:fillRect/>
          </a:stretch>
        </p:blipFill>
        <p:spPr>
          <a:xfrm>
            <a:off x="44450" y="308919"/>
            <a:ext cx="6054725" cy="5745892"/>
          </a:xfrm>
        </p:spPr>
      </p:pic>
    </p:spTree>
    <p:extLst>
      <p:ext uri="{BB962C8B-B14F-4D97-AF65-F5344CB8AC3E}">
        <p14:creationId xmlns:p14="http://schemas.microsoft.com/office/powerpoint/2010/main" xmlns="" val="138516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xmlns="" val="0"/>
              </a:ext>
            </a:extLst>
          </a:blip>
          <a:stretch>
            <a:fillRect/>
          </a:stretch>
        </p:blipFill>
        <p:spPr>
          <a:xfrm>
            <a:off x="88900" y="84290"/>
            <a:ext cx="9944100" cy="6022196"/>
          </a:xfrm>
        </p:spPr>
      </p:pic>
    </p:spTree>
    <p:extLst>
      <p:ext uri="{BB962C8B-B14F-4D97-AF65-F5344CB8AC3E}">
        <p14:creationId xmlns:p14="http://schemas.microsoft.com/office/powerpoint/2010/main" xmlns="" val="367041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1177" y="0"/>
            <a:ext cx="9790671" cy="369332"/>
          </a:xfrm>
          <a:prstGeom prst="rect">
            <a:avLst/>
          </a:prstGeom>
        </p:spPr>
        <p:txBody>
          <a:bodyPr wrap="square">
            <a:spAutoFit/>
          </a:bodyPr>
          <a:lstStyle/>
          <a:p>
            <a:r>
              <a:rPr lang="en-US" b="1">
                <a:latin typeface="TimesNewRomanPS" charset="0"/>
              </a:rPr>
              <a:t>Technical information to be Described in the Development Report, and Product Specification, etc. </a:t>
            </a:r>
            <a:endParaRPr lang="en-US"/>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xmlns="" val="0"/>
              </a:ext>
            </a:extLst>
          </a:blip>
          <a:stretch>
            <a:fillRect/>
          </a:stretch>
        </p:blipFill>
        <p:spPr>
          <a:xfrm>
            <a:off x="5881554" y="1863910"/>
            <a:ext cx="6310447" cy="3241490"/>
          </a:xfrm>
        </p:spPr>
      </p:pic>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xmlns="" val="0"/>
              </a:ext>
            </a:extLst>
          </a:blip>
          <a:stretch>
            <a:fillRect/>
          </a:stretch>
        </p:blipFill>
        <p:spPr>
          <a:xfrm>
            <a:off x="1" y="1863910"/>
            <a:ext cx="5880100" cy="3241490"/>
          </a:xfrm>
        </p:spPr>
      </p:pic>
    </p:spTree>
    <p:extLst>
      <p:ext uri="{BB962C8B-B14F-4D97-AF65-F5344CB8AC3E}">
        <p14:creationId xmlns:p14="http://schemas.microsoft.com/office/powerpoint/2010/main" xmlns="" val="1722472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03400" y="0"/>
            <a:ext cx="8567670" cy="6858000"/>
          </a:xfrm>
          <a:prstGeom prst="rect">
            <a:avLst/>
          </a:prstGeom>
        </p:spPr>
      </p:pic>
    </p:spTree>
    <p:extLst>
      <p:ext uri="{BB962C8B-B14F-4D97-AF65-F5344CB8AC3E}">
        <p14:creationId xmlns:p14="http://schemas.microsoft.com/office/powerpoint/2010/main" xmlns="" val="1287506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models</a:t>
            </a:r>
            <a:br>
              <a:rPr lang="en-US" dirty="0"/>
            </a:br>
            <a:endParaRPr lang="en-US" dirty="0"/>
          </a:p>
        </p:txBody>
      </p:sp>
      <p:sp>
        <p:nvSpPr>
          <p:cNvPr id="3" name="Content Placeholder 2"/>
          <p:cNvSpPr>
            <a:spLocks noGrp="1"/>
          </p:cNvSpPr>
          <p:nvPr>
            <p:ph sz="half" idx="1"/>
          </p:nvPr>
        </p:nvSpPr>
        <p:spPr/>
        <p:txBody>
          <a:bodyPr/>
          <a:lstStyle/>
          <a:p>
            <a:r>
              <a:rPr lang="en-US" sz="2400" b="1" dirty="0"/>
              <a:t>Sharif &amp; </a:t>
            </a:r>
            <a:r>
              <a:rPr lang="en-US" sz="2400" b="1" dirty="0" err="1"/>
              <a:t>Haq</a:t>
            </a:r>
            <a:r>
              <a:rPr lang="en-US" sz="2400" b="1" dirty="0"/>
              <a:t> Model </a:t>
            </a:r>
            <a:r>
              <a:rPr lang="en-US" dirty="0"/>
              <a:t>:</a:t>
            </a:r>
            <a:r>
              <a:rPr lang="en-US" dirty="0" err="1"/>
              <a:t>Cocept</a:t>
            </a:r>
            <a:r>
              <a:rPr lang="en-US" dirty="0"/>
              <a:t> is “</a:t>
            </a:r>
            <a:r>
              <a:rPr lang="en-US" dirty="0">
                <a:solidFill>
                  <a:srgbClr val="FF0000"/>
                </a:solidFill>
              </a:rPr>
              <a:t>Measurement of PTD” </a:t>
            </a:r>
            <a:r>
              <a:rPr lang="en-US" dirty="0"/>
              <a:t>(Potential Technological Distance) between the transferor and the transferee gives an idea as to how effective the technology Transfer will be. The transferee should search for a potential </a:t>
            </a:r>
            <a:r>
              <a:rPr lang="en-US" dirty="0" err="1"/>
              <a:t>transferer</a:t>
            </a:r>
            <a:r>
              <a:rPr lang="en-US" dirty="0"/>
              <a:t> with an optimum PTD</a:t>
            </a:r>
          </a:p>
          <a:p>
            <a:endParaRPr lang="en-US" dirty="0"/>
          </a:p>
        </p:txBody>
      </p:sp>
      <p:sp>
        <p:nvSpPr>
          <p:cNvPr id="5" name="Content Placeholder 4"/>
          <p:cNvSpPr>
            <a:spLocks noGrp="1"/>
          </p:cNvSpPr>
          <p:nvPr>
            <p:ph sz="half" idx="2"/>
          </p:nvPr>
        </p:nvSpPr>
        <p:spPr/>
        <p:txBody>
          <a:bodyPr>
            <a:normAutofit/>
          </a:bodyPr>
          <a:lstStyle/>
          <a:p>
            <a:r>
              <a:rPr lang="en-US" sz="2400" b="1" dirty="0" err="1"/>
              <a:t>Raz</a:t>
            </a:r>
            <a:r>
              <a:rPr lang="en-US" sz="2400" b="1" dirty="0"/>
              <a:t> et al: </a:t>
            </a:r>
            <a:r>
              <a:rPr lang="en-US" dirty="0"/>
              <a:t>concept is </a:t>
            </a:r>
            <a:r>
              <a:rPr lang="en-US" dirty="0">
                <a:solidFill>
                  <a:srgbClr val="FF0000"/>
                </a:solidFill>
              </a:rPr>
              <a:t>“Technological Catch up Rate”. </a:t>
            </a:r>
            <a:r>
              <a:rPr lang="en-US" dirty="0"/>
              <a:t>It helps both transferor and Transferee to make effective technology transfer strategies, plan of execution and monitoring.</a:t>
            </a:r>
          </a:p>
        </p:txBody>
      </p:sp>
    </p:spTree>
    <p:extLst>
      <p:ext uri="{BB962C8B-B14F-4D97-AF65-F5344CB8AC3E}">
        <p14:creationId xmlns:p14="http://schemas.microsoft.com/office/powerpoint/2010/main" xmlns="" val="1468480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models</a:t>
            </a:r>
            <a:br>
              <a:rPr lang="en-US" dirty="0"/>
            </a:br>
            <a:endParaRPr lang="en-US" dirty="0"/>
          </a:p>
        </p:txBody>
      </p:sp>
      <p:sp>
        <p:nvSpPr>
          <p:cNvPr id="4" name="Content Placeholder 3"/>
          <p:cNvSpPr>
            <a:spLocks noGrp="1"/>
          </p:cNvSpPr>
          <p:nvPr>
            <p:ph sz="half" idx="1"/>
          </p:nvPr>
        </p:nvSpPr>
        <p:spPr/>
        <p:txBody>
          <a:bodyPr/>
          <a:lstStyle/>
          <a:p>
            <a:r>
              <a:rPr lang="en-US" b="1" dirty="0"/>
              <a:t>Hamid </a:t>
            </a:r>
            <a:r>
              <a:rPr lang="en-US" b="1" dirty="0" err="1"/>
              <a:t>Jafrieh</a:t>
            </a:r>
            <a:r>
              <a:rPr lang="en-US" b="1" dirty="0"/>
              <a:t> Model:</a:t>
            </a:r>
          </a:p>
          <a:p>
            <a:r>
              <a:rPr lang="en-US" dirty="0"/>
              <a:t>Concept is “</a:t>
            </a:r>
            <a:r>
              <a:rPr lang="en-US" dirty="0">
                <a:solidFill>
                  <a:srgbClr val="FF0000"/>
                </a:solidFill>
              </a:rPr>
              <a:t>rate of technology Integration”. </a:t>
            </a:r>
            <a:r>
              <a:rPr lang="en-US" dirty="0"/>
              <a:t>Helps to identify socio-economic factors in technology transfer. Helps in measuring effectiveness of technology transfer in developing countries.</a:t>
            </a:r>
            <a:endParaRPr lang="en-US" dirty="0">
              <a:solidFill>
                <a:srgbClr val="FF0000"/>
              </a:solidFill>
            </a:endParaRPr>
          </a:p>
        </p:txBody>
      </p:sp>
      <p:sp>
        <p:nvSpPr>
          <p:cNvPr id="5" name="Content Placeholder 4"/>
          <p:cNvSpPr>
            <a:spLocks noGrp="1"/>
          </p:cNvSpPr>
          <p:nvPr>
            <p:ph sz="half" idx="2"/>
          </p:nvPr>
        </p:nvSpPr>
        <p:spPr/>
        <p:txBody>
          <a:bodyPr/>
          <a:lstStyle/>
          <a:p>
            <a:r>
              <a:rPr lang="en-US" b="1" dirty="0"/>
              <a:t>Technology Evaluation Model</a:t>
            </a:r>
            <a:r>
              <a:rPr lang="en-US" dirty="0"/>
              <a:t>:</a:t>
            </a:r>
          </a:p>
          <a:p>
            <a:r>
              <a:rPr lang="en-US" dirty="0"/>
              <a:t>Concept is </a:t>
            </a:r>
            <a:r>
              <a:rPr lang="en-US" dirty="0">
                <a:solidFill>
                  <a:srgbClr val="FF0000"/>
                </a:solidFill>
              </a:rPr>
              <a:t>“Technology Evaluation”. </a:t>
            </a:r>
            <a:r>
              <a:rPr lang="en-US" dirty="0"/>
              <a:t>Objective Valuation of technology transfer is required to </a:t>
            </a:r>
            <a:r>
              <a:rPr lang="en-US" dirty="0" err="1"/>
              <a:t>asess</a:t>
            </a:r>
            <a:r>
              <a:rPr lang="en-US" dirty="0"/>
              <a:t> the price involved in the process of technology transfer</a:t>
            </a:r>
          </a:p>
        </p:txBody>
      </p:sp>
    </p:spTree>
    <p:extLst>
      <p:ext uri="{BB962C8B-B14F-4D97-AF65-F5344CB8AC3E}">
        <p14:creationId xmlns:p14="http://schemas.microsoft.com/office/powerpoint/2010/main" xmlns="" val="74516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quantitative model</a:t>
            </a:r>
          </a:p>
        </p:txBody>
      </p:sp>
      <p:sp>
        <p:nvSpPr>
          <p:cNvPr id="6" name="Content Placeholder 5"/>
          <p:cNvSpPr>
            <a:spLocks noGrp="1"/>
          </p:cNvSpPr>
          <p:nvPr>
            <p:ph idx="1"/>
          </p:nvPr>
        </p:nvSpPr>
        <p:spPr/>
        <p:txBody>
          <a:bodyPr/>
          <a:lstStyle/>
          <a:p>
            <a:r>
              <a:rPr lang="en-US" dirty="0"/>
              <a:t>Concept of this model is “Technology Index” where the technological Index of a country is </a:t>
            </a:r>
            <a:r>
              <a:rPr lang="en-US" dirty="0" err="1"/>
              <a:t>asessed</a:t>
            </a:r>
            <a:r>
              <a:rPr lang="en-US" dirty="0"/>
              <a:t>. The measure  of the technology transfer potential between the </a:t>
            </a:r>
            <a:r>
              <a:rPr lang="en-US" dirty="0" err="1"/>
              <a:t>tranferee</a:t>
            </a:r>
            <a:r>
              <a:rPr lang="en-US" dirty="0"/>
              <a:t> and the transferor is </a:t>
            </a:r>
            <a:r>
              <a:rPr lang="en-US" dirty="0" err="1"/>
              <a:t>asessed</a:t>
            </a:r>
            <a:r>
              <a:rPr lang="en-US" dirty="0"/>
              <a:t> at the industrial by taking into </a:t>
            </a:r>
            <a:r>
              <a:rPr lang="en-US" dirty="0" err="1"/>
              <a:t>acount</a:t>
            </a:r>
            <a:r>
              <a:rPr lang="en-US" dirty="0"/>
              <a:t> time, technological Level and dynamical potential technological Distance into calculation.</a:t>
            </a:r>
          </a:p>
          <a:p>
            <a:endParaRPr lang="en-US" dirty="0"/>
          </a:p>
        </p:txBody>
      </p:sp>
    </p:spTree>
    <p:extLst>
      <p:ext uri="{BB962C8B-B14F-4D97-AF65-F5344CB8AC3E}">
        <p14:creationId xmlns:p14="http://schemas.microsoft.com/office/powerpoint/2010/main" xmlns="" val="1907910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819" y="804890"/>
            <a:ext cx="9719033" cy="642248"/>
          </a:xfrm>
        </p:spPr>
        <p:txBody>
          <a:bodyPr>
            <a:normAutofit fontScale="90000"/>
          </a:bodyPr>
          <a:lstStyle/>
          <a:p>
            <a:r>
              <a:rPr lang="en-US" dirty="0"/>
              <a:t>Qualitative models-</a:t>
            </a:r>
            <a:br>
              <a:rPr lang="en-US" dirty="0"/>
            </a:br>
            <a:endParaRPr lang="en-US" dirty="0"/>
          </a:p>
        </p:txBody>
      </p:sp>
      <p:sp>
        <p:nvSpPr>
          <p:cNvPr id="4" name="Content Placeholder 3"/>
          <p:cNvSpPr>
            <a:spLocks noGrp="1"/>
          </p:cNvSpPr>
          <p:nvPr>
            <p:ph sz="half" idx="1"/>
          </p:nvPr>
        </p:nvSpPr>
        <p:spPr/>
        <p:txBody>
          <a:bodyPr/>
          <a:lstStyle/>
          <a:p>
            <a:r>
              <a:rPr lang="en-US" dirty="0" err="1"/>
              <a:t>Approprability</a:t>
            </a:r>
            <a:r>
              <a:rPr lang="en-US" dirty="0"/>
              <a:t> Model: Concept is that “</a:t>
            </a:r>
            <a:r>
              <a:rPr lang="en-US" dirty="0">
                <a:solidFill>
                  <a:srgbClr val="FF0000"/>
                </a:solidFill>
              </a:rPr>
              <a:t>Quality Technology sells itself”. </a:t>
            </a:r>
            <a:r>
              <a:rPr lang="en-US" dirty="0"/>
              <a:t>There is no significant role of the transferor , Transferee or the environment. If the technology  is good and there is a demand, it will sell itself.</a:t>
            </a:r>
          </a:p>
        </p:txBody>
      </p:sp>
      <p:sp>
        <p:nvSpPr>
          <p:cNvPr id="5" name="Content Placeholder 4"/>
          <p:cNvSpPr>
            <a:spLocks noGrp="1"/>
          </p:cNvSpPr>
          <p:nvPr>
            <p:ph sz="half" idx="2"/>
          </p:nvPr>
        </p:nvSpPr>
        <p:spPr/>
        <p:txBody>
          <a:bodyPr/>
          <a:lstStyle/>
          <a:p>
            <a:r>
              <a:rPr lang="en-US" b="1" dirty="0"/>
              <a:t>Bar </a:t>
            </a:r>
            <a:r>
              <a:rPr lang="en-US" b="1" dirty="0" err="1"/>
              <a:t>Zakay</a:t>
            </a:r>
            <a:r>
              <a:rPr lang="en-US" b="1" dirty="0"/>
              <a:t> model</a:t>
            </a:r>
            <a:r>
              <a:rPr lang="en-US" dirty="0"/>
              <a:t>: Concept is “ Project Management Approach”. Technology transfer process is divided into 4 stages: Search,  Adaptation, Implementation and </a:t>
            </a:r>
            <a:r>
              <a:rPr lang="en-US" dirty="0" err="1"/>
              <a:t>Maintainence</a:t>
            </a:r>
            <a:r>
              <a:rPr lang="en-US" dirty="0"/>
              <a:t>. The model depicts the activities, milestones and Decision points for every stage.</a:t>
            </a:r>
          </a:p>
        </p:txBody>
      </p:sp>
    </p:spTree>
    <p:extLst>
      <p:ext uri="{BB962C8B-B14F-4D97-AF65-F5344CB8AC3E}">
        <p14:creationId xmlns:p14="http://schemas.microsoft.com/office/powerpoint/2010/main" xmlns="" val="385861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Qualitative models-</a:t>
            </a:r>
            <a:br>
              <a:rPr lang="en-US" dirty="0"/>
            </a:br>
            <a:endParaRPr lang="en-US" dirty="0"/>
          </a:p>
        </p:txBody>
      </p:sp>
      <p:sp>
        <p:nvSpPr>
          <p:cNvPr id="5" name="Content Placeholder 4"/>
          <p:cNvSpPr>
            <a:spLocks noGrp="1"/>
          </p:cNvSpPr>
          <p:nvPr>
            <p:ph sz="half" idx="1"/>
          </p:nvPr>
        </p:nvSpPr>
        <p:spPr/>
        <p:txBody>
          <a:bodyPr>
            <a:normAutofit lnSpcReduction="10000"/>
          </a:bodyPr>
          <a:lstStyle/>
          <a:p>
            <a:r>
              <a:rPr lang="en-US" b="1" dirty="0"/>
              <a:t>Behrman  </a:t>
            </a:r>
            <a:r>
              <a:rPr lang="en-US" b="1" dirty="0" err="1"/>
              <a:t>Wallender</a:t>
            </a:r>
            <a:r>
              <a:rPr lang="en-US" b="1" dirty="0"/>
              <a:t> Model:</a:t>
            </a:r>
          </a:p>
          <a:p>
            <a:r>
              <a:rPr lang="en-US" dirty="0"/>
              <a:t>It gives “</a:t>
            </a:r>
            <a:r>
              <a:rPr lang="en-US" dirty="0">
                <a:solidFill>
                  <a:srgbClr val="FF0000"/>
                </a:solidFill>
              </a:rPr>
              <a:t>Seven stages for International Technology Transfer Process” </a:t>
            </a:r>
            <a:r>
              <a:rPr lang="en-US" dirty="0"/>
              <a:t>like Location, Product Design, Infrastructure Development, Plant Construction and Production start up and providing external support to strengthen relationship between transferor and Transferee.</a:t>
            </a:r>
          </a:p>
        </p:txBody>
      </p:sp>
      <p:sp>
        <p:nvSpPr>
          <p:cNvPr id="6" name="Content Placeholder 5"/>
          <p:cNvSpPr>
            <a:spLocks noGrp="1"/>
          </p:cNvSpPr>
          <p:nvPr>
            <p:ph sz="half" idx="2"/>
          </p:nvPr>
        </p:nvSpPr>
        <p:spPr/>
        <p:txBody>
          <a:bodyPr>
            <a:normAutofit lnSpcReduction="10000"/>
          </a:bodyPr>
          <a:lstStyle/>
          <a:p>
            <a:r>
              <a:rPr lang="en-US" b="1" dirty="0"/>
              <a:t>Dissemination Model:</a:t>
            </a:r>
          </a:p>
          <a:p>
            <a:r>
              <a:rPr lang="en-US" dirty="0"/>
              <a:t>Dissemination of technology to potential user </a:t>
            </a:r>
            <a:r>
              <a:rPr lang="en-US" dirty="0" err="1"/>
              <a:t>shouuld</a:t>
            </a:r>
            <a:r>
              <a:rPr lang="en-US" dirty="0"/>
              <a:t> be through a </a:t>
            </a:r>
            <a:r>
              <a:rPr lang="en-US" dirty="0">
                <a:solidFill>
                  <a:srgbClr val="FF0000"/>
                </a:solidFill>
              </a:rPr>
              <a:t>technology expert.</a:t>
            </a:r>
          </a:p>
          <a:p>
            <a:r>
              <a:rPr lang="en-US" dirty="0"/>
              <a:t>Once relationship between expert and user is established, the technology transfer will proceed as smoothly as water running from a pipe once the valve is opened.</a:t>
            </a:r>
          </a:p>
        </p:txBody>
      </p:sp>
    </p:spTree>
    <p:extLst>
      <p:ext uri="{BB962C8B-B14F-4D97-AF65-F5344CB8AC3E}">
        <p14:creationId xmlns:p14="http://schemas.microsoft.com/office/powerpoint/2010/main" xmlns="" val="1917184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models-</a:t>
            </a:r>
            <a:br>
              <a:rPr lang="en-US" dirty="0"/>
            </a:br>
            <a:endParaRPr lang="en-US" dirty="0"/>
          </a:p>
        </p:txBody>
      </p:sp>
      <p:sp>
        <p:nvSpPr>
          <p:cNvPr id="4" name="Content Placeholder 3"/>
          <p:cNvSpPr>
            <a:spLocks noGrp="1"/>
          </p:cNvSpPr>
          <p:nvPr>
            <p:ph sz="half" idx="1"/>
          </p:nvPr>
        </p:nvSpPr>
        <p:spPr/>
        <p:txBody>
          <a:bodyPr/>
          <a:lstStyle/>
          <a:p>
            <a:r>
              <a:rPr lang="en-US" b="1" dirty="0"/>
              <a:t>Knowledge utilization model:</a:t>
            </a:r>
          </a:p>
          <a:p>
            <a:r>
              <a:rPr lang="en-US" dirty="0"/>
              <a:t>This model </a:t>
            </a:r>
            <a:r>
              <a:rPr lang="en-US" dirty="0" err="1"/>
              <a:t>emphasises</a:t>
            </a:r>
            <a:r>
              <a:rPr lang="en-US" dirty="0"/>
              <a:t> on </a:t>
            </a:r>
            <a:r>
              <a:rPr lang="en-US" dirty="0">
                <a:solidFill>
                  <a:srgbClr val="FF0000"/>
                </a:solidFill>
              </a:rPr>
              <a:t>“interpersonal communication”</a:t>
            </a:r>
            <a:r>
              <a:rPr lang="en-US" dirty="0"/>
              <a:t> and </a:t>
            </a:r>
            <a:r>
              <a:rPr lang="en-US" dirty="0">
                <a:solidFill>
                  <a:srgbClr val="FF0000"/>
                </a:solidFill>
              </a:rPr>
              <a:t>“Organizational Barriers”</a:t>
            </a:r>
            <a:r>
              <a:rPr lang="en-US" dirty="0"/>
              <a:t> in Technology Transfer. It focuses on how to organize information for the technology user.</a:t>
            </a:r>
          </a:p>
        </p:txBody>
      </p:sp>
      <p:sp>
        <p:nvSpPr>
          <p:cNvPr id="5" name="Content Placeholder 4"/>
          <p:cNvSpPr>
            <a:spLocks noGrp="1"/>
          </p:cNvSpPr>
          <p:nvPr>
            <p:ph sz="half" idx="2"/>
          </p:nvPr>
        </p:nvSpPr>
        <p:spPr/>
        <p:txBody>
          <a:bodyPr/>
          <a:lstStyle/>
          <a:p>
            <a:r>
              <a:rPr lang="en-US" b="1" dirty="0" err="1"/>
              <a:t>Schlie</a:t>
            </a:r>
            <a:r>
              <a:rPr lang="en-US" b="1" dirty="0"/>
              <a:t> </a:t>
            </a:r>
            <a:r>
              <a:rPr lang="en-US" b="1" dirty="0" err="1"/>
              <a:t>radner</a:t>
            </a:r>
            <a:r>
              <a:rPr lang="en-US" b="1" dirty="0"/>
              <a:t> and wad model:</a:t>
            </a:r>
          </a:p>
          <a:p>
            <a:r>
              <a:rPr lang="en-US" dirty="0"/>
              <a:t>It has 7 elements to the process </a:t>
            </a:r>
            <a:r>
              <a:rPr lang="en-US" dirty="0" err="1"/>
              <a:t>i.e</a:t>
            </a:r>
            <a:endParaRPr lang="en-US" dirty="0"/>
          </a:p>
          <a:p>
            <a:r>
              <a:rPr lang="en-US" dirty="0"/>
              <a:t>Transferor, Transferee, Transfer technology, Transfer mechanism, and first time there is an emphasis on </a:t>
            </a:r>
            <a:r>
              <a:rPr lang="en-US" dirty="0">
                <a:solidFill>
                  <a:srgbClr val="FF0000"/>
                </a:solidFill>
              </a:rPr>
              <a:t>Transferor environment, Transferee environment and environment encompassing the transferor and Transferee. </a:t>
            </a:r>
          </a:p>
        </p:txBody>
      </p:sp>
    </p:spTree>
    <p:extLst>
      <p:ext uri="{BB962C8B-B14F-4D97-AF65-F5344CB8AC3E}">
        <p14:creationId xmlns:p14="http://schemas.microsoft.com/office/powerpoint/2010/main" xmlns="" val="115905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1650103" y="17917"/>
            <a:ext cx="8049068" cy="6056311"/>
          </a:xfrm>
        </p:spPr>
      </p:pic>
    </p:spTree>
    <p:extLst>
      <p:ext uri="{BB962C8B-B14F-4D97-AF65-F5344CB8AC3E}">
        <p14:creationId xmlns:p14="http://schemas.microsoft.com/office/powerpoint/2010/main" xmlns="" val="208581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34031" y="1854942"/>
            <a:ext cx="5616489" cy="4216769"/>
          </a:xfrm>
        </p:spPr>
      </p:pic>
    </p:spTree>
    <p:extLst>
      <p:ext uri="{BB962C8B-B14F-4D97-AF65-F5344CB8AC3E}">
        <p14:creationId xmlns:p14="http://schemas.microsoft.com/office/powerpoint/2010/main" xmlns="" val="151844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4374293" y="26756"/>
            <a:ext cx="3707026" cy="6065789"/>
          </a:xfrm>
        </p:spPr>
      </p:pic>
    </p:spTree>
    <p:extLst>
      <p:ext uri="{BB962C8B-B14F-4D97-AF65-F5344CB8AC3E}">
        <p14:creationId xmlns:p14="http://schemas.microsoft.com/office/powerpoint/2010/main" xmlns="" val="93847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Scale-up and Detection of Quality Variability Factors (Development Phase)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Research for Factory Production </a:t>
            </a:r>
            <a:endParaRPr lang="en-US" dirty="0"/>
          </a:p>
          <a:p>
            <a:r>
              <a:rPr lang="en-US" dirty="0"/>
              <a:t>To manufacture drugs with qualities as designed, it is required to establish appropriate quality control methods and manufacturing method.</a:t>
            </a:r>
          </a:p>
          <a:p>
            <a:r>
              <a:rPr lang="en-US" dirty="0"/>
              <a:t> This can be done by </a:t>
            </a:r>
            <a:r>
              <a:rPr lang="en-US" dirty="0">
                <a:solidFill>
                  <a:srgbClr val="C00000"/>
                </a:solidFill>
              </a:rPr>
              <a:t>detecting variability factors </a:t>
            </a:r>
            <a:r>
              <a:rPr lang="en-US" dirty="0"/>
              <a:t>to secure stable quality in the scale-up validation that is performed to realize </a:t>
            </a:r>
            <a:r>
              <a:rPr lang="en-US" dirty="0">
                <a:solidFill>
                  <a:srgbClr val="C00000"/>
                </a:solidFill>
              </a:rPr>
              <a:t>factory production of drugs </a:t>
            </a:r>
            <a:r>
              <a:rPr lang="en-US" dirty="0"/>
              <a:t>designed on the basis of </a:t>
            </a:r>
            <a:r>
              <a:rPr lang="en-US" dirty="0">
                <a:solidFill>
                  <a:srgbClr val="C00000"/>
                </a:solidFill>
              </a:rPr>
              <a:t>results from small-scale experiments</a:t>
            </a:r>
            <a:r>
              <a:rPr lang="en-US" dirty="0"/>
              <a:t>. </a:t>
            </a:r>
          </a:p>
          <a:p>
            <a:r>
              <a:rPr lang="en-US" dirty="0"/>
              <a:t>In general, this process is called the </a:t>
            </a:r>
            <a:r>
              <a:rPr lang="en-US" dirty="0">
                <a:solidFill>
                  <a:srgbClr val="C00000"/>
                </a:solidFill>
              </a:rPr>
              <a:t>research for factory production </a:t>
            </a:r>
            <a:r>
              <a:rPr lang="en-US" dirty="0"/>
              <a:t>where the quality of </a:t>
            </a:r>
            <a:r>
              <a:rPr lang="en-US" dirty="0">
                <a:solidFill>
                  <a:srgbClr val="C00000"/>
                </a:solidFill>
              </a:rPr>
              <a:t>design</a:t>
            </a:r>
            <a:r>
              <a:rPr lang="en-US" dirty="0"/>
              <a:t> will be upgraded to be the quality of </a:t>
            </a:r>
            <a:r>
              <a:rPr lang="en-US" dirty="0">
                <a:solidFill>
                  <a:srgbClr val="C00000"/>
                </a:solidFill>
              </a:rPr>
              <a:t>product. </a:t>
            </a:r>
          </a:p>
          <a:p>
            <a:endParaRPr lang="en-US" dirty="0"/>
          </a:p>
        </p:txBody>
      </p:sp>
    </p:spTree>
    <p:extLst>
      <p:ext uri="{BB962C8B-B14F-4D97-AF65-F5344CB8AC3E}">
        <p14:creationId xmlns:p14="http://schemas.microsoft.com/office/powerpoint/2010/main" xmlns="" val="71117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Consistency between Quality and Specification </a:t>
            </a:r>
            <a:r>
              <a:rPr lang="en-US" dirty="0"/>
              <a:t/>
            </a:r>
            <a:br>
              <a:rPr lang="en-US" dirty="0"/>
            </a:br>
            <a:endParaRPr lang="en-US" dirty="0"/>
          </a:p>
        </p:txBody>
      </p:sp>
      <p:sp>
        <p:nvSpPr>
          <p:cNvPr id="3" name="Content Placeholder 2"/>
          <p:cNvSpPr>
            <a:spLocks noGrp="1"/>
          </p:cNvSpPr>
          <p:nvPr>
            <p:ph idx="1"/>
          </p:nvPr>
        </p:nvSpPr>
        <p:spPr>
          <a:xfrm>
            <a:off x="0" y="1853754"/>
            <a:ext cx="12191999" cy="4296675"/>
          </a:xfrm>
        </p:spPr>
        <p:txBody>
          <a:bodyPr>
            <a:normAutofit fontScale="77500" lnSpcReduction="20000"/>
          </a:bodyPr>
          <a:lstStyle/>
          <a:p>
            <a:r>
              <a:rPr lang="en-US" dirty="0"/>
              <a:t>When the product specification is established on the basis of the quality of product, it is required to verify that the specification adequately specifies the product quality. (Consistency between quality and specification).</a:t>
            </a:r>
          </a:p>
          <a:p>
            <a:r>
              <a:rPr lang="en-US" dirty="0"/>
              <a:t/>
            </a:r>
            <a:br>
              <a:rPr lang="en-US" dirty="0"/>
            </a:br>
            <a:r>
              <a:rPr lang="en-US" dirty="0"/>
              <a:t>In short, the consistency between quality and specification is to ensure in the product specification that the quality predetermined in the quality design is assured as the manufacturing quality, and the product satisfies the quality of design.</a:t>
            </a:r>
          </a:p>
          <a:p>
            <a:r>
              <a:rPr lang="en-US" dirty="0"/>
              <a:t/>
            </a:r>
            <a:br>
              <a:rPr lang="en-US" dirty="0"/>
            </a:br>
            <a:r>
              <a:rPr lang="en-US" dirty="0"/>
              <a:t>In reviewing factory production, since manufacturing methods are established with limited amount of lots and limited resources of raw materials, the product specification should be established based on data from study results with limited lots; </a:t>
            </a:r>
          </a:p>
          <a:p>
            <a:r>
              <a:rPr lang="en-US" dirty="0"/>
              <a:t>however, relations between upper and lower limits of manufacturing formula (compositions and manufacturing methods) and upper and lower of control limits of the product specification should be fully understood, and the consistency between the product quality and specification should be maintained.</a:t>
            </a:r>
          </a:p>
          <a:p>
            <a:r>
              <a:rPr lang="en-US" dirty="0"/>
              <a:t/>
            </a:r>
            <a:br>
              <a:rPr lang="en-US" dirty="0"/>
            </a:br>
            <a:r>
              <a:rPr lang="en-US" dirty="0"/>
              <a:t>Also, since initial manufacturing formula and specification are established based on limited information, the consistency between the quality and specification should be fully verified after the start of manufacturing, and the consistency should be revised through appropriate change controls, if necessary. </a:t>
            </a:r>
          </a:p>
          <a:p>
            <a:endParaRPr lang="en-US" dirty="0"/>
          </a:p>
        </p:txBody>
      </p:sp>
    </p:spTree>
    <p:extLst>
      <p:ext uri="{BB962C8B-B14F-4D97-AF65-F5344CB8AC3E}">
        <p14:creationId xmlns:p14="http://schemas.microsoft.com/office/powerpoint/2010/main" xmlns="" val="199139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Assurance of consistency through development and manufacturing </a:t>
            </a:r>
            <a:r>
              <a:rPr lang="en-US" dirty="0"/>
              <a:t/>
            </a:r>
            <a:br>
              <a:rPr lang="en-US" dirty="0"/>
            </a:br>
            <a:endParaRPr lang="en-US" dirty="0"/>
          </a:p>
        </p:txBody>
      </p:sp>
      <p:sp>
        <p:nvSpPr>
          <p:cNvPr id="3" name="Content Placeholder 2"/>
          <p:cNvSpPr>
            <a:spLocks noGrp="1"/>
          </p:cNvSpPr>
          <p:nvPr>
            <p:ph idx="1"/>
          </p:nvPr>
        </p:nvSpPr>
        <p:spPr>
          <a:xfrm>
            <a:off x="0" y="2015732"/>
            <a:ext cx="12191999" cy="3819011"/>
          </a:xfrm>
        </p:spPr>
        <p:txBody>
          <a:bodyPr>
            <a:normAutofit fontScale="92500" lnSpcReduction="20000"/>
          </a:bodyPr>
          <a:lstStyle/>
          <a:p>
            <a:r>
              <a:rPr lang="en-US" dirty="0"/>
              <a:t>To make developed product having indications as predetermined in clinical phases, the </a:t>
            </a:r>
            <a:r>
              <a:rPr lang="en-US" dirty="0">
                <a:solidFill>
                  <a:srgbClr val="C00000"/>
                </a:solidFill>
              </a:rPr>
              <a:t>quality of design should be reproducible as the quality of product </a:t>
            </a:r>
            <a:r>
              <a:rPr lang="en-US" dirty="0"/>
              <a:t>(assurance of consistency). For this purpose, </a:t>
            </a:r>
          </a:p>
          <a:p>
            <a:r>
              <a:rPr lang="en-US" dirty="0"/>
              <a:t>the transferring party in charge of development should fully understand what kind of technical information is required by the transferred party in charge of manufacturing, and should establish an appropriate evaluation method to determine whether a drug to be manufactured meets the quality of design. </a:t>
            </a:r>
          </a:p>
          <a:p>
            <a:r>
              <a:rPr lang="en-US" dirty="0"/>
              <a:t>It should be recognized that technical information of developed product are generated from data of a limited amount of batches, various standards have been established from the limited data, and quality evaluation method established in development phase is not always sufficient for factory production. </a:t>
            </a:r>
          </a:p>
          <a:p>
            <a:r>
              <a:rPr lang="en-US" dirty="0"/>
              <a:t>For stable production of consistent products, it is fundamental to fully refer to information of similar products of the past maintained by the manufacturer when research for factory production is implemented, and this is a key to successful technology transfer. </a:t>
            </a:r>
          </a:p>
          <a:p>
            <a:endParaRPr lang="en-US" dirty="0"/>
          </a:p>
        </p:txBody>
      </p:sp>
    </p:spTree>
    <p:extLst>
      <p:ext uri="{BB962C8B-B14F-4D97-AF65-F5344CB8AC3E}">
        <p14:creationId xmlns:p14="http://schemas.microsoft.com/office/powerpoint/2010/main" xmlns="" val="82018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Technology Transfer from R&amp;D to Production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Transfer of technical information is necessary to realize manufacturing formula established in the above in the actual production facility. </a:t>
            </a:r>
          </a:p>
          <a:p>
            <a:r>
              <a:rPr lang="en-US" dirty="0"/>
              <a:t>In the past, the technology transfer was mainly seen as standard transfer or as technology instruction from technology department to production department </a:t>
            </a:r>
            <a:r>
              <a:rPr lang="en-US" dirty="0">
                <a:solidFill>
                  <a:srgbClr val="C00000"/>
                </a:solidFill>
              </a:rPr>
              <a:t>within the same company</a:t>
            </a:r>
            <a:r>
              <a:rPr lang="en-US" dirty="0"/>
              <a:t>. </a:t>
            </a:r>
          </a:p>
          <a:p>
            <a:r>
              <a:rPr lang="en-US" dirty="0"/>
              <a:t>In future, since </a:t>
            </a:r>
            <a:r>
              <a:rPr lang="en-US" dirty="0">
                <a:solidFill>
                  <a:srgbClr val="C00000"/>
                </a:solidFill>
              </a:rPr>
              <a:t>contract manufacturing </a:t>
            </a:r>
            <a:r>
              <a:rPr lang="en-US" dirty="0"/>
              <a:t>is expected to increase under the revised Pharmaceutical Affairs Law, the technology transfer </a:t>
            </a:r>
            <a:r>
              <a:rPr lang="en-US" dirty="0">
                <a:solidFill>
                  <a:srgbClr val="C00000"/>
                </a:solidFill>
              </a:rPr>
              <a:t>between companies </a:t>
            </a:r>
            <a:r>
              <a:rPr lang="en-US" dirty="0"/>
              <a:t>will increase. </a:t>
            </a:r>
          </a:p>
          <a:p>
            <a:r>
              <a:rPr lang="en-US" dirty="0"/>
              <a:t>When transfer technology of new products from R&amp;D </a:t>
            </a:r>
            <a:r>
              <a:rPr lang="en-US" dirty="0" err="1"/>
              <a:t>dept</a:t>
            </a:r>
            <a:r>
              <a:rPr lang="en-US" dirty="0"/>
              <a:t> to production </a:t>
            </a:r>
            <a:r>
              <a:rPr lang="en-US" dirty="0" err="1"/>
              <a:t>dept</a:t>
            </a:r>
            <a:r>
              <a:rPr lang="en-US" dirty="0"/>
              <a:t>, technical information to be transferred should be complied as R&amp;D report (</a:t>
            </a:r>
            <a:r>
              <a:rPr lang="en-US" dirty="0">
                <a:solidFill>
                  <a:srgbClr val="C00000"/>
                </a:solidFill>
              </a:rPr>
              <a:t>development report </a:t>
            </a:r>
            <a:r>
              <a:rPr lang="en-US" dirty="0"/>
              <a:t>and recommend to use the </a:t>
            </a:r>
            <a:r>
              <a:rPr lang="en-US" dirty="0">
                <a:solidFill>
                  <a:srgbClr val="C00000"/>
                </a:solidFill>
              </a:rPr>
              <a:t>development report as a part of technology transfer documentations). </a:t>
            </a:r>
          </a:p>
          <a:p>
            <a:endParaRPr lang="en-US" dirty="0"/>
          </a:p>
        </p:txBody>
      </p:sp>
    </p:spTree>
    <p:extLst>
      <p:ext uri="{BB962C8B-B14F-4D97-AF65-F5344CB8AC3E}">
        <p14:creationId xmlns:p14="http://schemas.microsoft.com/office/powerpoint/2010/main" xmlns="" val="1509245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225</TotalTime>
  <Words>2811</Words>
  <Application>Microsoft Macintosh PowerPoint</Application>
  <PresentationFormat>Custom</PresentationFormat>
  <Paragraphs>238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Gallery</vt:lpstr>
      <vt:lpstr>Technology Transfer from R&amp;d to production</vt:lpstr>
      <vt:lpstr>Definition</vt:lpstr>
      <vt:lpstr>The importances of technology transfer are: </vt:lpstr>
      <vt:lpstr>Slide 4</vt:lpstr>
      <vt:lpstr>Slide 5</vt:lpstr>
      <vt:lpstr>Scale-up and Detection of Quality Variability Factors (Development Phase)  </vt:lpstr>
      <vt:lpstr>Consistency between Quality and Specification  </vt:lpstr>
      <vt:lpstr>Assurance of consistency through development and manufacturing  </vt:lpstr>
      <vt:lpstr>Technology Transfer from R&amp;D to Production  </vt:lpstr>
      <vt:lpstr>Validation and Production (Production Phase)  </vt:lpstr>
      <vt:lpstr>Feedback of Information Generated from Production Phase and Technology Transfer of Marketed Products  </vt:lpstr>
      <vt:lpstr>Procedures and Documentation of Technology Transfer  </vt:lpstr>
      <vt:lpstr>R&amp;D REPORT(Developmental Report)</vt:lpstr>
      <vt:lpstr>Technology Transfer Documentation  </vt:lpstr>
      <vt:lpstr>Product Specification (Product Specification File)  </vt:lpstr>
      <vt:lpstr>Technology Transfer Plan  </vt:lpstr>
      <vt:lpstr>Check and Approval by Quality Assurance Department  </vt:lpstr>
      <vt:lpstr>Slide 18</vt:lpstr>
      <vt:lpstr>Examples of Technical Information to be Contained in Technology Transfer Documentation  </vt:lpstr>
      <vt:lpstr>Slide 20</vt:lpstr>
      <vt:lpstr>Slide 21</vt:lpstr>
      <vt:lpstr>Slide 22</vt:lpstr>
      <vt:lpstr>Technology Transfer of Test Methods  </vt:lpstr>
      <vt:lpstr>Slide 24</vt:lpstr>
      <vt:lpstr>Slide 25</vt:lpstr>
      <vt:lpstr>Slide 26</vt:lpstr>
      <vt:lpstr>Slide 27</vt:lpstr>
      <vt:lpstr>Slide 28</vt:lpstr>
      <vt:lpstr>Documents To Clarify Applicable Technologies, Burden Shares and Responsibility System, etc. Concerning Technology Transfer  </vt:lpstr>
      <vt:lpstr>Slide 30</vt:lpstr>
      <vt:lpstr>Slide 31</vt:lpstr>
      <vt:lpstr>Slide 32</vt:lpstr>
      <vt:lpstr>Slide 33</vt:lpstr>
      <vt:lpstr>Quantitative models </vt:lpstr>
      <vt:lpstr>Quantitative models </vt:lpstr>
      <vt:lpstr>Extended quantitative model</vt:lpstr>
      <vt:lpstr>Qualitative models- </vt:lpstr>
      <vt:lpstr>Qualitative models- </vt:lpstr>
      <vt:lpstr>Qualitative models-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Transfer from R&amp;d to production</dc:title>
  <dc:creator>Arshia shariff</dc:creator>
  <cp:lastModifiedBy>aims46</cp:lastModifiedBy>
  <cp:revision>24</cp:revision>
  <cp:lastPrinted>2020-01-16T09:04:53Z</cp:lastPrinted>
  <dcterms:created xsi:type="dcterms:W3CDTF">2018-09-04T05:49:18Z</dcterms:created>
  <dcterms:modified xsi:type="dcterms:W3CDTF">2020-01-17T07:43:52Z</dcterms:modified>
</cp:coreProperties>
</file>